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Open Sans" panose="020B0604020202020204" charset="0"/>
      <p:regular r:id="rId31"/>
    </p:embeddedFont>
    <p:embeddedFont>
      <p:font typeface="Calibri" panose="020F0502020204030204" pitchFamily="34" charset="0"/>
      <p:regular r:id="rId32"/>
      <p:bold r:id="rId33"/>
      <p:italic r:id="rId34"/>
      <p:boldItalic r:id="rId35"/>
    </p:embeddedFont>
    <p:embeddedFont>
      <p:font typeface="Noto Sans" panose="020B0604020202020204" charset="0"/>
      <p:regular r:id="rId36"/>
    </p:embeddedFont>
    <p:embeddedFont>
      <p:font typeface="Calibri (MS)" panose="020B0604020202020204" charset="0"/>
      <p:regular r:id="rId37"/>
    </p:embeddedFont>
    <p:embeddedFont>
      <p:font typeface="Arial" panose="020B0604020202020204" pitchFamily="34" charset="0"/>
      <p:regular r:id="rId38"/>
    </p:embeddedFont>
    <p:embeddedFont>
      <p:font typeface="Open Sans 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1204" autoAdjust="0"/>
  </p:normalViewPr>
  <p:slideViewPr>
    <p:cSldViewPr>
      <p:cViewPr varScale="1">
        <p:scale>
          <a:sx n="48" d="100"/>
          <a:sy n="48" d="100"/>
        </p:scale>
        <p:origin x="109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30.12.2025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a:p>
            <a:endParaRPr lang="en-US" dirty="0"/>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30/12/2025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30/12/2025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30/12/2025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30/12/2025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30/12/2025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30/12/2025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30/12/2025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30/12/2025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30/12/2025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30/12/2025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30/12/2025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30/12/2025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hyperlink" Target="https://www.kaggle.com/datasets/vishakhdapat/customer-segmentation-cluster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65980" y="564375"/>
            <a:ext cx="8556022" cy="928688"/>
            <a:chOff x="0" y="0"/>
            <a:chExt cx="11408029" cy="1238250"/>
          </a:xfrm>
        </p:grpSpPr>
        <p:sp>
          <p:nvSpPr>
            <p:cNvPr id="3" name="Freeform 3"/>
            <p:cNvSpPr/>
            <p:nvPr/>
          </p:nvSpPr>
          <p:spPr>
            <a:xfrm>
              <a:off x="0" y="0"/>
              <a:ext cx="11408029" cy="1238250"/>
            </a:xfrm>
            <a:custGeom>
              <a:avLst/>
              <a:gdLst/>
              <a:ahLst/>
              <a:cxnLst/>
              <a:rect l="l" t="t" r="r" b="b"/>
              <a:pathLst>
                <a:path w="11408029" h="1238250">
                  <a:moveTo>
                    <a:pt x="0" y="0"/>
                  </a:moveTo>
                  <a:lnTo>
                    <a:pt x="11408029" y="0"/>
                  </a:lnTo>
                  <a:lnTo>
                    <a:pt x="11408029" y="1238250"/>
                  </a:lnTo>
                  <a:lnTo>
                    <a:pt x="0" y="1238250"/>
                  </a:lnTo>
                  <a:lnTo>
                    <a:pt x="0" y="0"/>
                  </a:lnTo>
                  <a:close/>
                </a:path>
              </a:pathLst>
            </a:custGeom>
            <a:blipFill>
              <a:blip r:embed="rId2"/>
              <a:stretch>
                <a:fillRect t="-170" b="-169"/>
              </a:stretch>
            </a:blipFill>
          </p:spPr>
        </p:sp>
      </p:grpSp>
      <p:sp>
        <p:nvSpPr>
          <p:cNvPr id="4" name="TextBox 4"/>
          <p:cNvSpPr txBox="1"/>
          <p:nvPr/>
        </p:nvSpPr>
        <p:spPr>
          <a:xfrm>
            <a:off x="2175777" y="3448050"/>
            <a:ext cx="13936447" cy="1695450"/>
          </a:xfrm>
          <a:prstGeom prst="rect">
            <a:avLst/>
          </a:prstGeom>
        </p:spPr>
        <p:txBody>
          <a:bodyPr lIns="0" tIns="0" rIns="0" bIns="0" rtlCol="0" anchor="t">
            <a:spAutoFit/>
          </a:bodyPr>
          <a:lstStyle/>
          <a:p>
            <a:pPr algn="ctr">
              <a:lnSpc>
                <a:spcPts val="6298"/>
              </a:lnSpc>
            </a:pPr>
            <a:r>
              <a:rPr lang="en-US" sz="4498" b="1">
                <a:solidFill>
                  <a:srgbClr val="000000"/>
                </a:solidFill>
                <a:latin typeface="Open Sans Bold"/>
                <a:ea typeface="Open Sans Bold"/>
                <a:cs typeface="Open Sans Bold"/>
                <a:sym typeface="Open Sans Bold"/>
              </a:rPr>
              <a:t>PHÂN CỤM KHÁCH HÀNG TRONG MARKETING BẰNG THUẬT TOÁN KMEANS CLUSTERING</a:t>
            </a:r>
          </a:p>
        </p:txBody>
      </p:sp>
      <p:sp>
        <p:nvSpPr>
          <p:cNvPr id="5" name="TextBox 5"/>
          <p:cNvSpPr txBox="1"/>
          <p:nvPr/>
        </p:nvSpPr>
        <p:spPr>
          <a:xfrm>
            <a:off x="5247704" y="6162008"/>
            <a:ext cx="7553896" cy="761724"/>
          </a:xfrm>
          <a:prstGeom prst="rect">
            <a:avLst/>
          </a:prstGeom>
        </p:spPr>
        <p:txBody>
          <a:bodyPr lIns="0" tIns="0" rIns="0" bIns="0" rtlCol="0" anchor="t">
            <a:spAutoFit/>
          </a:bodyPr>
          <a:lstStyle/>
          <a:p>
            <a:pPr algn="l">
              <a:lnSpc>
                <a:spcPts val="4900"/>
              </a:lnSpc>
            </a:pPr>
            <a:r>
              <a:rPr lang="en-US" sz="3500">
                <a:solidFill>
                  <a:srgbClr val="000000"/>
                </a:solidFill>
                <a:latin typeface="Open Sans"/>
                <a:ea typeface="Open Sans"/>
                <a:cs typeface="Open Sans"/>
                <a:sym typeface="Open Sans"/>
              </a:rPr>
              <a:t>Trình bày bởi: Bùi Thị Thanh Tuyền</a:t>
            </a:r>
          </a:p>
        </p:txBody>
      </p:sp>
      <p:sp>
        <p:nvSpPr>
          <p:cNvPr id="6" name="TextBox 6"/>
          <p:cNvSpPr txBox="1"/>
          <p:nvPr/>
        </p:nvSpPr>
        <p:spPr>
          <a:xfrm>
            <a:off x="5247704" y="7080409"/>
            <a:ext cx="7792593" cy="596900"/>
          </a:xfrm>
          <a:prstGeom prst="rect">
            <a:avLst/>
          </a:prstGeom>
        </p:spPr>
        <p:txBody>
          <a:bodyPr lIns="0" tIns="0" rIns="0" bIns="0" rtlCol="0" anchor="t">
            <a:spAutoFit/>
          </a:bodyPr>
          <a:lstStyle/>
          <a:p>
            <a:pPr algn="l">
              <a:lnSpc>
                <a:spcPts val="4900"/>
              </a:lnSpc>
            </a:pPr>
            <a:r>
              <a:rPr lang="en-US" sz="3500">
                <a:solidFill>
                  <a:srgbClr val="000000"/>
                </a:solidFill>
                <a:latin typeface="Open Sans"/>
                <a:ea typeface="Open Sans"/>
                <a:cs typeface="Open Sans"/>
                <a:sym typeface="Open Sans"/>
              </a:rPr>
              <a:t>GVHD: PGS. TS. Nguyễn Văn Hậu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24" b="-23"/>
              </a:stretch>
            </a:blipFill>
          </p:spPr>
        </p:sp>
      </p:grpSp>
      <p:grpSp>
        <p:nvGrpSpPr>
          <p:cNvPr id="4" name="Group 4"/>
          <p:cNvGrpSpPr/>
          <p:nvPr/>
        </p:nvGrpSpPr>
        <p:grpSpPr>
          <a:xfrm>
            <a:off x="4632522" y="1734455"/>
            <a:ext cx="9124140" cy="6894557"/>
            <a:chOff x="0" y="0"/>
            <a:chExt cx="12165520" cy="9192743"/>
          </a:xfrm>
        </p:grpSpPr>
        <p:sp>
          <p:nvSpPr>
            <p:cNvPr id="5" name="Freeform 5"/>
            <p:cNvSpPr/>
            <p:nvPr/>
          </p:nvSpPr>
          <p:spPr>
            <a:xfrm>
              <a:off x="0" y="0"/>
              <a:ext cx="12165457" cy="9192768"/>
            </a:xfrm>
            <a:custGeom>
              <a:avLst/>
              <a:gdLst/>
              <a:ahLst/>
              <a:cxnLst/>
              <a:rect l="l" t="t" r="r" b="b"/>
              <a:pathLst>
                <a:path w="12165457" h="9192768">
                  <a:moveTo>
                    <a:pt x="0" y="0"/>
                  </a:moveTo>
                  <a:lnTo>
                    <a:pt x="12165457" y="0"/>
                  </a:lnTo>
                  <a:lnTo>
                    <a:pt x="12165457" y="9192768"/>
                  </a:lnTo>
                  <a:lnTo>
                    <a:pt x="0" y="9192768"/>
                  </a:lnTo>
                  <a:lnTo>
                    <a:pt x="0" y="0"/>
                  </a:lnTo>
                  <a:close/>
                </a:path>
              </a:pathLst>
            </a:custGeom>
            <a:blipFill>
              <a:blip r:embed="rId4"/>
              <a:stretch>
                <a:fillRect/>
              </a:stretch>
            </a:blipFill>
          </p:spPr>
        </p:sp>
      </p:grpSp>
      <p:sp>
        <p:nvSpPr>
          <p:cNvPr id="6" name="TextBox 6"/>
          <p:cNvSpPr txBox="1"/>
          <p:nvPr/>
        </p:nvSpPr>
        <p:spPr>
          <a:xfrm>
            <a:off x="885530" y="-57150"/>
            <a:ext cx="7493994" cy="904875"/>
          </a:xfrm>
          <a:prstGeom prst="rect">
            <a:avLst/>
          </a:prstGeom>
        </p:spPr>
        <p:txBody>
          <a:bodyPr lIns="0" tIns="0" rIns="0" bIns="0" rtlCol="0" anchor="t">
            <a:spAutoFit/>
          </a:bodyPr>
          <a:lstStyle/>
          <a:p>
            <a:pPr algn="l">
              <a:lnSpc>
                <a:spcPts val="6298"/>
              </a:lnSpc>
            </a:pPr>
            <a:r>
              <a:rPr lang="en-US" sz="4498" b="1">
                <a:solidFill>
                  <a:srgbClr val="FFFFFF"/>
                </a:solidFill>
                <a:latin typeface="Open Sans Bold"/>
                <a:ea typeface="Open Sans Bold"/>
                <a:cs typeface="Open Sans Bold"/>
                <a:sym typeface="Open Sans Bold"/>
              </a:rPr>
              <a:t>3. Tập dữ liệu của bài toán</a:t>
            </a:r>
          </a:p>
        </p:txBody>
      </p:sp>
      <p:sp>
        <p:nvSpPr>
          <p:cNvPr id="7" name="TextBox 7"/>
          <p:cNvSpPr txBox="1"/>
          <p:nvPr/>
        </p:nvSpPr>
        <p:spPr>
          <a:xfrm>
            <a:off x="16180355" y="971088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Trang 10/28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24" b="-23"/>
              </a:stretch>
            </a:blipFill>
          </p:spPr>
        </p:sp>
      </p:grpSp>
      <p:grpSp>
        <p:nvGrpSpPr>
          <p:cNvPr id="4" name="Group 4"/>
          <p:cNvGrpSpPr/>
          <p:nvPr/>
        </p:nvGrpSpPr>
        <p:grpSpPr>
          <a:xfrm>
            <a:off x="4436488" y="1880873"/>
            <a:ext cx="8492642" cy="6454407"/>
            <a:chOff x="0" y="0"/>
            <a:chExt cx="11323523" cy="8605876"/>
          </a:xfrm>
        </p:grpSpPr>
        <p:sp>
          <p:nvSpPr>
            <p:cNvPr id="5" name="Freeform 5"/>
            <p:cNvSpPr/>
            <p:nvPr/>
          </p:nvSpPr>
          <p:spPr>
            <a:xfrm>
              <a:off x="0" y="0"/>
              <a:ext cx="11323574" cy="8605901"/>
            </a:xfrm>
            <a:custGeom>
              <a:avLst/>
              <a:gdLst/>
              <a:ahLst/>
              <a:cxnLst/>
              <a:rect l="l" t="t" r="r" b="b"/>
              <a:pathLst>
                <a:path w="11323574" h="8605901">
                  <a:moveTo>
                    <a:pt x="0" y="0"/>
                  </a:moveTo>
                  <a:lnTo>
                    <a:pt x="11323574" y="0"/>
                  </a:lnTo>
                  <a:lnTo>
                    <a:pt x="11323574" y="8605901"/>
                  </a:lnTo>
                  <a:lnTo>
                    <a:pt x="0" y="8605901"/>
                  </a:lnTo>
                  <a:lnTo>
                    <a:pt x="0" y="0"/>
                  </a:lnTo>
                  <a:close/>
                </a:path>
              </a:pathLst>
            </a:custGeom>
            <a:blipFill>
              <a:blip r:embed="rId4"/>
              <a:stretch>
                <a:fillRect/>
              </a:stretch>
            </a:blipFill>
          </p:spPr>
        </p:sp>
      </p:grpSp>
      <p:sp>
        <p:nvSpPr>
          <p:cNvPr id="6" name="TextBox 6"/>
          <p:cNvSpPr txBox="1"/>
          <p:nvPr/>
        </p:nvSpPr>
        <p:spPr>
          <a:xfrm>
            <a:off x="885530" y="-57150"/>
            <a:ext cx="7493994" cy="904875"/>
          </a:xfrm>
          <a:prstGeom prst="rect">
            <a:avLst/>
          </a:prstGeom>
        </p:spPr>
        <p:txBody>
          <a:bodyPr lIns="0" tIns="0" rIns="0" bIns="0" rtlCol="0" anchor="t">
            <a:spAutoFit/>
          </a:bodyPr>
          <a:lstStyle/>
          <a:p>
            <a:pPr algn="l">
              <a:lnSpc>
                <a:spcPts val="6298"/>
              </a:lnSpc>
            </a:pPr>
            <a:r>
              <a:rPr lang="en-US" sz="4498" b="1">
                <a:solidFill>
                  <a:srgbClr val="FFFFFF"/>
                </a:solidFill>
                <a:latin typeface="Open Sans Bold"/>
                <a:ea typeface="Open Sans Bold"/>
                <a:cs typeface="Open Sans Bold"/>
                <a:sym typeface="Open Sans Bold"/>
              </a:rPr>
              <a:t>3. Tập dữ liệu của bài toán</a:t>
            </a:r>
          </a:p>
        </p:txBody>
      </p:sp>
      <p:sp>
        <p:nvSpPr>
          <p:cNvPr id="7" name="TextBox 7"/>
          <p:cNvSpPr txBox="1"/>
          <p:nvPr/>
        </p:nvSpPr>
        <p:spPr>
          <a:xfrm>
            <a:off x="16158606" y="971088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Trang 11/28</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24" b="-23"/>
              </a:stretch>
            </a:blipFill>
          </p:spPr>
        </p:sp>
      </p:grpSp>
      <p:grpSp>
        <p:nvGrpSpPr>
          <p:cNvPr id="4" name="Group 4"/>
          <p:cNvGrpSpPr/>
          <p:nvPr/>
        </p:nvGrpSpPr>
        <p:grpSpPr>
          <a:xfrm>
            <a:off x="6259163" y="1218552"/>
            <a:ext cx="6394456" cy="8699944"/>
            <a:chOff x="0" y="0"/>
            <a:chExt cx="8525942" cy="11599926"/>
          </a:xfrm>
        </p:grpSpPr>
        <p:sp>
          <p:nvSpPr>
            <p:cNvPr id="5" name="Freeform 5"/>
            <p:cNvSpPr/>
            <p:nvPr/>
          </p:nvSpPr>
          <p:spPr>
            <a:xfrm>
              <a:off x="0" y="0"/>
              <a:ext cx="8525891" cy="11599926"/>
            </a:xfrm>
            <a:custGeom>
              <a:avLst/>
              <a:gdLst/>
              <a:ahLst/>
              <a:cxnLst/>
              <a:rect l="l" t="t" r="r" b="b"/>
              <a:pathLst>
                <a:path w="8525891" h="11599926">
                  <a:moveTo>
                    <a:pt x="0" y="0"/>
                  </a:moveTo>
                  <a:lnTo>
                    <a:pt x="8525891" y="0"/>
                  </a:lnTo>
                  <a:lnTo>
                    <a:pt x="8525891" y="11599926"/>
                  </a:lnTo>
                  <a:lnTo>
                    <a:pt x="0" y="11599926"/>
                  </a:lnTo>
                  <a:lnTo>
                    <a:pt x="0" y="0"/>
                  </a:lnTo>
                  <a:close/>
                </a:path>
              </a:pathLst>
            </a:custGeom>
            <a:blipFill>
              <a:blip r:embed="rId3"/>
              <a:stretch>
                <a:fillRect t="-36" b="-36"/>
              </a:stretch>
            </a:blipFill>
          </p:spPr>
        </p:sp>
      </p:grpSp>
      <p:sp>
        <p:nvSpPr>
          <p:cNvPr id="6" name="TextBox 6"/>
          <p:cNvSpPr txBox="1"/>
          <p:nvPr/>
        </p:nvSpPr>
        <p:spPr>
          <a:xfrm>
            <a:off x="885530" y="-57150"/>
            <a:ext cx="7493994" cy="904875"/>
          </a:xfrm>
          <a:prstGeom prst="rect">
            <a:avLst/>
          </a:prstGeom>
        </p:spPr>
        <p:txBody>
          <a:bodyPr lIns="0" tIns="0" rIns="0" bIns="0" rtlCol="0" anchor="t">
            <a:spAutoFit/>
          </a:bodyPr>
          <a:lstStyle/>
          <a:p>
            <a:pPr algn="l">
              <a:lnSpc>
                <a:spcPts val="6298"/>
              </a:lnSpc>
            </a:pPr>
            <a:r>
              <a:rPr lang="en-US" sz="4498" b="1">
                <a:solidFill>
                  <a:srgbClr val="FFFFFF"/>
                </a:solidFill>
                <a:latin typeface="Open Sans Bold"/>
                <a:ea typeface="Open Sans Bold"/>
                <a:cs typeface="Open Sans Bold"/>
                <a:sym typeface="Open Sans Bold"/>
              </a:rPr>
              <a:t>3. Tập dữ liệu của bài toán</a:t>
            </a:r>
          </a:p>
        </p:txBody>
      </p:sp>
      <p:sp>
        <p:nvSpPr>
          <p:cNvPr id="7" name="TextBox 7"/>
          <p:cNvSpPr txBox="1"/>
          <p:nvPr/>
        </p:nvSpPr>
        <p:spPr>
          <a:xfrm>
            <a:off x="16115109" y="972005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Trang 12/28</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24" b="-23"/>
              </a:stretch>
            </a:blipFill>
          </p:spPr>
        </p:sp>
      </p:grpSp>
      <p:grpSp>
        <p:nvGrpSpPr>
          <p:cNvPr id="4" name="Group 4"/>
          <p:cNvGrpSpPr/>
          <p:nvPr/>
        </p:nvGrpSpPr>
        <p:grpSpPr>
          <a:xfrm>
            <a:off x="4283173" y="3986651"/>
            <a:ext cx="8541315" cy="5338324"/>
            <a:chOff x="0" y="0"/>
            <a:chExt cx="11388420" cy="7117766"/>
          </a:xfrm>
        </p:grpSpPr>
        <p:sp>
          <p:nvSpPr>
            <p:cNvPr id="5" name="Freeform 5"/>
            <p:cNvSpPr/>
            <p:nvPr/>
          </p:nvSpPr>
          <p:spPr>
            <a:xfrm>
              <a:off x="0" y="0"/>
              <a:ext cx="11388471" cy="7117715"/>
            </a:xfrm>
            <a:custGeom>
              <a:avLst/>
              <a:gdLst/>
              <a:ahLst/>
              <a:cxnLst/>
              <a:rect l="l" t="t" r="r" b="b"/>
              <a:pathLst>
                <a:path w="11388471" h="7117715">
                  <a:moveTo>
                    <a:pt x="0" y="0"/>
                  </a:moveTo>
                  <a:lnTo>
                    <a:pt x="11388471" y="0"/>
                  </a:lnTo>
                  <a:lnTo>
                    <a:pt x="11388471" y="7117715"/>
                  </a:lnTo>
                  <a:lnTo>
                    <a:pt x="0" y="7117715"/>
                  </a:lnTo>
                  <a:lnTo>
                    <a:pt x="0" y="0"/>
                  </a:lnTo>
                  <a:close/>
                </a:path>
              </a:pathLst>
            </a:custGeom>
            <a:blipFill>
              <a:blip r:embed="rId3"/>
              <a:stretch>
                <a:fillRect/>
              </a:stretch>
            </a:blipFill>
          </p:spPr>
        </p:sp>
      </p:grpSp>
      <p:sp>
        <p:nvSpPr>
          <p:cNvPr id="6" name="TextBox 6"/>
          <p:cNvSpPr txBox="1"/>
          <p:nvPr/>
        </p:nvSpPr>
        <p:spPr>
          <a:xfrm>
            <a:off x="885530" y="-57150"/>
            <a:ext cx="7119147" cy="828646"/>
          </a:xfrm>
          <a:prstGeom prst="rect">
            <a:avLst/>
          </a:prstGeom>
        </p:spPr>
        <p:txBody>
          <a:bodyPr lIns="0" tIns="0" rIns="0" bIns="0" rtlCol="0" anchor="t">
            <a:spAutoFit/>
          </a:bodyPr>
          <a:lstStyle/>
          <a:p>
            <a:pPr algn="l">
              <a:lnSpc>
                <a:spcPts val="6298"/>
              </a:lnSpc>
            </a:pPr>
            <a:r>
              <a:rPr lang="en-US" sz="4498" b="1">
                <a:solidFill>
                  <a:srgbClr val="FFFFFF"/>
                </a:solidFill>
                <a:latin typeface="Open Sans Bold"/>
                <a:ea typeface="Open Sans Bold"/>
                <a:cs typeface="Open Sans Bold"/>
                <a:sym typeface="Open Sans Bold"/>
              </a:rPr>
              <a:t>3. Mô hình học máy</a:t>
            </a:r>
          </a:p>
        </p:txBody>
      </p:sp>
      <p:sp>
        <p:nvSpPr>
          <p:cNvPr id="7" name="TextBox 7"/>
          <p:cNvSpPr txBox="1"/>
          <p:nvPr/>
        </p:nvSpPr>
        <p:spPr>
          <a:xfrm>
            <a:off x="774744" y="1121940"/>
            <a:ext cx="3772100" cy="571462"/>
          </a:xfrm>
          <a:prstGeom prst="rect">
            <a:avLst/>
          </a:prstGeom>
        </p:spPr>
        <p:txBody>
          <a:bodyPr lIns="0" tIns="0" rIns="0" bIns="0" rtlCol="0" anchor="t">
            <a:spAutoFit/>
          </a:bodyPr>
          <a:lstStyle/>
          <a:p>
            <a:pPr algn="ctr">
              <a:lnSpc>
                <a:spcPts val="4200"/>
              </a:lnSpc>
            </a:pPr>
            <a:r>
              <a:rPr lang="en-US" sz="3000" b="1">
                <a:solidFill>
                  <a:srgbClr val="000000"/>
                </a:solidFill>
                <a:latin typeface="Open Sans Bold"/>
                <a:ea typeface="Open Sans Bold"/>
                <a:cs typeface="Open Sans Bold"/>
                <a:sym typeface="Open Sans Bold"/>
              </a:rPr>
              <a:t>K-Means Clustering </a:t>
            </a:r>
          </a:p>
        </p:txBody>
      </p:sp>
      <p:sp>
        <p:nvSpPr>
          <p:cNvPr id="8" name="TextBox 8"/>
          <p:cNvSpPr txBox="1"/>
          <p:nvPr/>
        </p:nvSpPr>
        <p:spPr>
          <a:xfrm>
            <a:off x="836019" y="2043846"/>
            <a:ext cx="16423281" cy="2705062"/>
          </a:xfrm>
          <a:prstGeom prst="rect">
            <a:avLst/>
          </a:prstGeom>
        </p:spPr>
        <p:txBody>
          <a:bodyPr lIns="0" tIns="0" rIns="0" bIns="0" rtlCol="0" anchor="t">
            <a:spAutoFit/>
          </a:bodyPr>
          <a:lstStyle/>
          <a:p>
            <a:pPr algn="just">
              <a:lnSpc>
                <a:spcPts val="4200"/>
              </a:lnSpc>
            </a:pPr>
            <a:r>
              <a:rPr lang="en-US" sz="3000">
                <a:solidFill>
                  <a:srgbClr val="000000"/>
                </a:solidFill>
                <a:latin typeface="Open Sans"/>
                <a:ea typeface="Open Sans"/>
                <a:cs typeface="Open Sans"/>
                <a:sym typeface="Open Sans"/>
              </a:rPr>
              <a:t>Định nghĩa: KMeans là một thuật toán học máy không giám sát (unsupervised learning) phổ biến, dùng để phân cụm dữ liệu. Thuật toán nhóm các điểm dữ liệu thành k cụm sao cho các điểm trong cùng một cụm có độ tương đồng cao, còn các cụm khác nhau có sự khác biệt lớn. KMeans được sử dụng rộng rãi trong phân tích dữ liệu, nhận dạng mẫu và khai thác thông tin từ dữ liệu lớn.</a:t>
            </a:r>
          </a:p>
        </p:txBody>
      </p:sp>
      <p:sp>
        <p:nvSpPr>
          <p:cNvPr id="9" name="TextBox 9"/>
          <p:cNvSpPr txBox="1"/>
          <p:nvPr/>
        </p:nvSpPr>
        <p:spPr>
          <a:xfrm>
            <a:off x="16158606" y="9732638"/>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Trang 13/28</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24" b="-23"/>
              </a:stretch>
            </a:blipFill>
          </p:spPr>
        </p:sp>
      </p:grpSp>
      <p:sp>
        <p:nvSpPr>
          <p:cNvPr id="4" name="TextBox 4"/>
          <p:cNvSpPr txBox="1"/>
          <p:nvPr/>
        </p:nvSpPr>
        <p:spPr>
          <a:xfrm>
            <a:off x="885530" y="-57150"/>
            <a:ext cx="7119147" cy="828646"/>
          </a:xfrm>
          <a:prstGeom prst="rect">
            <a:avLst/>
          </a:prstGeom>
        </p:spPr>
        <p:txBody>
          <a:bodyPr lIns="0" tIns="0" rIns="0" bIns="0" rtlCol="0" anchor="t">
            <a:spAutoFit/>
          </a:bodyPr>
          <a:lstStyle/>
          <a:p>
            <a:pPr algn="l">
              <a:lnSpc>
                <a:spcPts val="6298"/>
              </a:lnSpc>
            </a:pPr>
            <a:r>
              <a:rPr lang="en-US" sz="4498" b="1">
                <a:solidFill>
                  <a:srgbClr val="FFFFFF"/>
                </a:solidFill>
                <a:latin typeface="Open Sans Bold"/>
                <a:ea typeface="Open Sans Bold"/>
                <a:cs typeface="Open Sans Bold"/>
                <a:sym typeface="Open Sans Bold"/>
              </a:rPr>
              <a:t>3. Mô hình học máy</a:t>
            </a:r>
          </a:p>
        </p:txBody>
      </p:sp>
      <p:sp>
        <p:nvSpPr>
          <p:cNvPr id="5" name="TextBox 5"/>
          <p:cNvSpPr txBox="1"/>
          <p:nvPr/>
        </p:nvSpPr>
        <p:spPr>
          <a:xfrm>
            <a:off x="774744" y="1121940"/>
            <a:ext cx="3772100" cy="571462"/>
          </a:xfrm>
          <a:prstGeom prst="rect">
            <a:avLst/>
          </a:prstGeom>
        </p:spPr>
        <p:txBody>
          <a:bodyPr lIns="0" tIns="0" rIns="0" bIns="0" rtlCol="0" anchor="t">
            <a:spAutoFit/>
          </a:bodyPr>
          <a:lstStyle/>
          <a:p>
            <a:pPr algn="ctr">
              <a:lnSpc>
                <a:spcPts val="4200"/>
              </a:lnSpc>
            </a:pPr>
            <a:r>
              <a:rPr lang="en-US" sz="3000" b="1">
                <a:solidFill>
                  <a:srgbClr val="000000"/>
                </a:solidFill>
                <a:latin typeface="Open Sans Bold"/>
                <a:ea typeface="Open Sans Bold"/>
                <a:cs typeface="Open Sans Bold"/>
                <a:sym typeface="Open Sans Bold"/>
              </a:rPr>
              <a:t>K-Means Clustering </a:t>
            </a:r>
          </a:p>
        </p:txBody>
      </p:sp>
      <p:sp>
        <p:nvSpPr>
          <p:cNvPr id="6" name="TextBox 6"/>
          <p:cNvSpPr txBox="1"/>
          <p:nvPr/>
        </p:nvSpPr>
        <p:spPr>
          <a:xfrm>
            <a:off x="836019" y="2043846"/>
            <a:ext cx="16423281" cy="5905481"/>
          </a:xfrm>
          <a:prstGeom prst="rect">
            <a:avLst/>
          </a:prstGeom>
        </p:spPr>
        <p:txBody>
          <a:bodyPr lIns="0" tIns="0" rIns="0" bIns="0" rtlCol="0" anchor="t">
            <a:spAutoFit/>
          </a:bodyPr>
          <a:lstStyle/>
          <a:p>
            <a:pPr algn="just">
              <a:lnSpc>
                <a:spcPts val="4200"/>
              </a:lnSpc>
            </a:pPr>
            <a:r>
              <a:rPr lang="en-US" sz="3000">
                <a:solidFill>
                  <a:srgbClr val="000000"/>
                </a:solidFill>
                <a:latin typeface="Open Sans"/>
                <a:ea typeface="Open Sans"/>
                <a:cs typeface="Open Sans"/>
                <a:sym typeface="Open Sans"/>
              </a:rPr>
              <a:t>Quá trình xây dựng mô hình KMeans</a:t>
            </a:r>
          </a:p>
          <a:p>
            <a:pPr algn="just">
              <a:lnSpc>
                <a:spcPts val="4200"/>
              </a:lnSpc>
            </a:pPr>
            <a:r>
              <a:rPr lang="en-US" sz="3000">
                <a:solidFill>
                  <a:srgbClr val="000000"/>
                </a:solidFill>
                <a:latin typeface="Open Sans"/>
                <a:ea typeface="Open Sans"/>
                <a:cs typeface="Open Sans"/>
                <a:sym typeface="Open Sans"/>
              </a:rPr>
              <a:t>1.</a:t>
            </a:r>
            <a:r>
              <a:rPr lang="en-US" sz="3000" b="1">
                <a:solidFill>
                  <a:srgbClr val="000000"/>
                </a:solidFill>
                <a:latin typeface="Open Sans Bold"/>
                <a:ea typeface="Open Sans Bold"/>
                <a:cs typeface="Open Sans Bold"/>
                <a:sym typeface="Open Sans Bold"/>
              </a:rPr>
              <a:t>Khởi tạo</a:t>
            </a:r>
            <a:r>
              <a:rPr lang="en-US" sz="3000">
                <a:solidFill>
                  <a:srgbClr val="000000"/>
                </a:solidFill>
                <a:latin typeface="Open Sans"/>
                <a:ea typeface="Open Sans"/>
                <a:cs typeface="Open Sans"/>
                <a:sym typeface="Open Sans"/>
              </a:rPr>
              <a:t> : Bắt đầu bằng cách chọn ngẫu nhiên K điểm từ tập dữ liệu. Những điểm này sẽ đóng vai trò là tâm cụm ban đầu.</a:t>
            </a:r>
          </a:p>
          <a:p>
            <a:pPr algn="just">
              <a:lnSpc>
                <a:spcPts val="4200"/>
              </a:lnSpc>
            </a:pPr>
            <a:r>
              <a:rPr lang="en-US" sz="3000">
                <a:solidFill>
                  <a:srgbClr val="000000"/>
                </a:solidFill>
                <a:latin typeface="Open Sans"/>
                <a:ea typeface="Open Sans"/>
                <a:cs typeface="Open Sans"/>
                <a:sym typeface="Open Sans"/>
              </a:rPr>
              <a:t>2.</a:t>
            </a:r>
            <a:r>
              <a:rPr lang="en-US" sz="3000" b="1">
                <a:solidFill>
                  <a:srgbClr val="000000"/>
                </a:solidFill>
                <a:latin typeface="Open Sans Bold"/>
                <a:ea typeface="Open Sans Bold"/>
                <a:cs typeface="Open Sans Bold"/>
                <a:sym typeface="Open Sans Bold"/>
              </a:rPr>
              <a:t>Gán điểm</a:t>
            </a:r>
            <a:r>
              <a:rPr lang="en-US" sz="3000">
                <a:solidFill>
                  <a:srgbClr val="000000"/>
                </a:solidFill>
                <a:latin typeface="Open Sans"/>
                <a:ea typeface="Open Sans"/>
                <a:cs typeface="Open Sans"/>
                <a:sym typeface="Open Sans"/>
              </a:rPr>
              <a:t> : Với mỗi điểm dữ liệu trong tập dữ liệu, hãy tính khoảng cách giữa điểm đó và từng tâm cụm trong số K tâm cụm. Gán điểm dữ liệu đó vào cụm có tâm cụm gần nhất với nó. Bước này sẽ tạo ra K cụm.</a:t>
            </a:r>
          </a:p>
          <a:p>
            <a:pPr algn="just">
              <a:lnSpc>
                <a:spcPts val="4200"/>
              </a:lnSpc>
            </a:pPr>
            <a:r>
              <a:rPr lang="en-US" sz="3000">
                <a:solidFill>
                  <a:srgbClr val="000000"/>
                </a:solidFill>
                <a:latin typeface="Open Sans"/>
                <a:ea typeface="Open Sans"/>
                <a:cs typeface="Open Sans"/>
                <a:sym typeface="Open Sans"/>
              </a:rPr>
              <a:t>3.</a:t>
            </a:r>
            <a:r>
              <a:rPr lang="en-US" sz="3000" b="1">
                <a:solidFill>
                  <a:srgbClr val="000000"/>
                </a:solidFill>
                <a:latin typeface="Open Sans Bold"/>
                <a:ea typeface="Open Sans Bold"/>
                <a:cs typeface="Open Sans Bold"/>
                <a:sym typeface="Open Sans Bold"/>
              </a:rPr>
              <a:t>Cập nhật tâm cụm</a:t>
            </a:r>
            <a:r>
              <a:rPr lang="en-US" sz="3000">
                <a:solidFill>
                  <a:srgbClr val="000000"/>
                </a:solidFill>
                <a:latin typeface="Open Sans"/>
                <a:ea typeface="Open Sans"/>
                <a:cs typeface="Open Sans"/>
                <a:sym typeface="Open Sans"/>
              </a:rPr>
              <a:t> : Sau khi tất cả các điểm dữ liệu đã được gán vào các cụm, hãy tính toán lại tâm của các cụm bằng cách lấy giá trị trung bình của tất cả các điểm dữ liệu được gán cho mỗi cụm.</a:t>
            </a:r>
          </a:p>
          <a:p>
            <a:pPr algn="just">
              <a:lnSpc>
                <a:spcPts val="4200"/>
              </a:lnSpc>
            </a:pPr>
            <a:r>
              <a:rPr lang="en-US" sz="3000">
                <a:solidFill>
                  <a:srgbClr val="000000"/>
                </a:solidFill>
                <a:latin typeface="Open Sans"/>
                <a:ea typeface="Open Sans"/>
                <a:cs typeface="Open Sans"/>
                <a:sym typeface="Open Sans"/>
              </a:rPr>
              <a:t>4.</a:t>
            </a:r>
            <a:r>
              <a:rPr lang="en-US" sz="3000" b="1">
                <a:solidFill>
                  <a:srgbClr val="000000"/>
                </a:solidFill>
                <a:latin typeface="Open Sans Bold"/>
                <a:ea typeface="Open Sans Bold"/>
                <a:cs typeface="Open Sans Bold"/>
                <a:sym typeface="Open Sans Bold"/>
              </a:rPr>
              <a:t>Lặp lại</a:t>
            </a:r>
            <a:r>
              <a:rPr lang="en-US" sz="3000">
                <a:solidFill>
                  <a:srgbClr val="000000"/>
                </a:solidFill>
                <a:latin typeface="Open Sans"/>
                <a:ea typeface="Open Sans"/>
                <a:cs typeface="Open Sans"/>
                <a:sym typeface="Open Sans"/>
              </a:rPr>
              <a:t> : Lặp lại bước 2 và 3 cho đến khi hội tụ. Sự hội tụ xảy ra khi các tâm cụm không còn thay đổi đáng kể hoặc khi đạt đến số lần lặp lại được chỉ định.</a:t>
            </a:r>
          </a:p>
        </p:txBody>
      </p:sp>
      <p:sp>
        <p:nvSpPr>
          <p:cNvPr id="7" name="TextBox 7"/>
          <p:cNvSpPr txBox="1"/>
          <p:nvPr/>
        </p:nvSpPr>
        <p:spPr>
          <a:xfrm>
            <a:off x="16223852" y="971088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Trang 14/28</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24" b="-23"/>
              </a:stretch>
            </a:blipFill>
          </p:spPr>
        </p:sp>
      </p:grpSp>
      <p:sp>
        <p:nvSpPr>
          <p:cNvPr id="4" name="TextBox 4"/>
          <p:cNvSpPr txBox="1"/>
          <p:nvPr/>
        </p:nvSpPr>
        <p:spPr>
          <a:xfrm>
            <a:off x="885530" y="-57150"/>
            <a:ext cx="7119147" cy="828646"/>
          </a:xfrm>
          <a:prstGeom prst="rect">
            <a:avLst/>
          </a:prstGeom>
        </p:spPr>
        <p:txBody>
          <a:bodyPr lIns="0" tIns="0" rIns="0" bIns="0" rtlCol="0" anchor="t">
            <a:spAutoFit/>
          </a:bodyPr>
          <a:lstStyle/>
          <a:p>
            <a:pPr algn="l">
              <a:lnSpc>
                <a:spcPts val="6298"/>
              </a:lnSpc>
            </a:pPr>
            <a:r>
              <a:rPr lang="en-US" sz="4498" b="1">
                <a:solidFill>
                  <a:srgbClr val="FFFFFF"/>
                </a:solidFill>
                <a:latin typeface="Open Sans Bold"/>
                <a:ea typeface="Open Sans Bold"/>
                <a:cs typeface="Open Sans Bold"/>
                <a:sym typeface="Open Sans Bold"/>
              </a:rPr>
              <a:t>3. Mô hình học máy</a:t>
            </a:r>
          </a:p>
        </p:txBody>
      </p:sp>
      <p:sp>
        <p:nvSpPr>
          <p:cNvPr id="5" name="TextBox 5"/>
          <p:cNvSpPr txBox="1"/>
          <p:nvPr/>
        </p:nvSpPr>
        <p:spPr>
          <a:xfrm>
            <a:off x="1087688" y="1121940"/>
            <a:ext cx="3146231" cy="571462"/>
          </a:xfrm>
          <a:prstGeom prst="rect">
            <a:avLst/>
          </a:prstGeom>
        </p:spPr>
        <p:txBody>
          <a:bodyPr lIns="0" tIns="0" rIns="0" bIns="0" rtlCol="0" anchor="t">
            <a:spAutoFit/>
          </a:bodyPr>
          <a:lstStyle/>
          <a:p>
            <a:pPr algn="ctr">
              <a:lnSpc>
                <a:spcPts val="4200"/>
              </a:lnSpc>
            </a:pPr>
            <a:r>
              <a:rPr lang="en-US" sz="3000">
                <a:solidFill>
                  <a:srgbClr val="000000"/>
                </a:solidFill>
                <a:latin typeface="Open Sans"/>
                <a:ea typeface="Open Sans"/>
                <a:cs typeface="Open Sans"/>
                <a:sym typeface="Open Sans"/>
              </a:rPr>
              <a:t>Đánh giá mô hình</a:t>
            </a:r>
          </a:p>
        </p:txBody>
      </p:sp>
      <p:sp>
        <p:nvSpPr>
          <p:cNvPr id="6" name="TextBox 6"/>
          <p:cNvSpPr txBox="1"/>
          <p:nvPr/>
        </p:nvSpPr>
        <p:spPr>
          <a:xfrm>
            <a:off x="836019" y="1761115"/>
            <a:ext cx="16423281" cy="3238481"/>
          </a:xfrm>
          <a:prstGeom prst="rect">
            <a:avLst/>
          </a:prstGeom>
        </p:spPr>
        <p:txBody>
          <a:bodyPr lIns="0" tIns="0" rIns="0" bIns="0" rtlCol="0" anchor="t">
            <a:spAutoFit/>
          </a:bodyPr>
          <a:lstStyle/>
          <a:p>
            <a:pPr marL="685800" lvl="2" indent="-228600" algn="just">
              <a:lnSpc>
                <a:spcPts val="4200"/>
              </a:lnSpc>
              <a:buFont typeface="Arial"/>
              <a:buChar char="⚬"/>
            </a:pPr>
            <a:r>
              <a:rPr lang="en-US" sz="3000">
                <a:solidFill>
                  <a:srgbClr val="000000"/>
                </a:solidFill>
                <a:latin typeface="Open Sans"/>
                <a:ea typeface="Open Sans"/>
                <a:cs typeface="Open Sans"/>
                <a:sym typeface="Open Sans"/>
              </a:rPr>
              <a:t>Silhouette Score</a:t>
            </a:r>
          </a:p>
          <a:p>
            <a:pPr marL="685800" lvl="2" indent="-228600" algn="just">
              <a:lnSpc>
                <a:spcPts val="4200"/>
              </a:lnSpc>
              <a:buFont typeface="Arial"/>
              <a:buChar char="⚬"/>
            </a:pPr>
            <a:r>
              <a:rPr lang="en-US" sz="3000">
                <a:solidFill>
                  <a:srgbClr val="000000"/>
                </a:solidFill>
                <a:latin typeface="Open Sans"/>
                <a:ea typeface="Open Sans"/>
                <a:cs typeface="Open Sans"/>
                <a:sym typeface="Open Sans"/>
              </a:rPr>
              <a:t>Davies- bouldin index</a:t>
            </a:r>
          </a:p>
          <a:p>
            <a:pPr marL="685800" lvl="2" indent="-228600" algn="just">
              <a:lnSpc>
                <a:spcPts val="4200"/>
              </a:lnSpc>
              <a:buFont typeface="Arial"/>
              <a:buChar char="⚬"/>
            </a:pPr>
            <a:r>
              <a:rPr lang="en-US" sz="3000">
                <a:solidFill>
                  <a:srgbClr val="000000"/>
                </a:solidFill>
                <a:latin typeface="Open Sans"/>
                <a:ea typeface="Open Sans"/>
                <a:cs typeface="Open Sans"/>
                <a:sym typeface="Open Sans"/>
              </a:rPr>
              <a:t>Trực quan dữ liệu (Dùng PCA để giảm chiều dữ liệu) </a:t>
            </a:r>
          </a:p>
          <a:p>
            <a:pPr marL="685800" lvl="2" indent="-228600" algn="just">
              <a:lnSpc>
                <a:spcPts val="4200"/>
              </a:lnSpc>
            </a:pPr>
            <a:r>
              <a:rPr lang="en-US" sz="3000">
                <a:solidFill>
                  <a:srgbClr val="000000"/>
                </a:solidFill>
                <a:latin typeface="Open Sans"/>
                <a:ea typeface="Open Sans"/>
                <a:cs typeface="Open Sans"/>
                <a:sym typeface="Open Sans"/>
              </a:rPr>
              <a:t>PCA là viết tắt của Principal Component Analysis. Ta dịch thô sang tiếng Việt là “Phân tích thành phần chính”, tạm hiểu theo cách “nông dân” của mình là ta sẽ phân tích dữ liệu và sau đó tìm ra các thành phần chính của dữ liệu để giữ lại các thành phần đó.</a:t>
            </a:r>
          </a:p>
        </p:txBody>
      </p:sp>
      <p:sp>
        <p:nvSpPr>
          <p:cNvPr id="7" name="TextBox 7"/>
          <p:cNvSpPr txBox="1"/>
          <p:nvPr/>
        </p:nvSpPr>
        <p:spPr>
          <a:xfrm>
            <a:off x="16267349" y="971088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Trang 15/28</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24" b="-23"/>
              </a:stretch>
            </a:blipFill>
          </p:spPr>
        </p:sp>
      </p:grpSp>
      <p:grpSp>
        <p:nvGrpSpPr>
          <p:cNvPr id="4" name="Group 4"/>
          <p:cNvGrpSpPr/>
          <p:nvPr/>
        </p:nvGrpSpPr>
        <p:grpSpPr>
          <a:xfrm>
            <a:off x="1733131" y="2607097"/>
            <a:ext cx="4857874" cy="7127157"/>
            <a:chOff x="0" y="0"/>
            <a:chExt cx="6477165" cy="9502877"/>
          </a:xfrm>
        </p:grpSpPr>
        <p:sp>
          <p:nvSpPr>
            <p:cNvPr id="5" name="Freeform 5"/>
            <p:cNvSpPr/>
            <p:nvPr/>
          </p:nvSpPr>
          <p:spPr>
            <a:xfrm>
              <a:off x="0" y="0"/>
              <a:ext cx="6477127" cy="9502902"/>
            </a:xfrm>
            <a:custGeom>
              <a:avLst/>
              <a:gdLst/>
              <a:ahLst/>
              <a:cxnLst/>
              <a:rect l="l" t="t" r="r" b="b"/>
              <a:pathLst>
                <a:path w="6477127" h="9502902">
                  <a:moveTo>
                    <a:pt x="0" y="0"/>
                  </a:moveTo>
                  <a:lnTo>
                    <a:pt x="6477127" y="0"/>
                  </a:lnTo>
                  <a:lnTo>
                    <a:pt x="6477127" y="9502902"/>
                  </a:lnTo>
                  <a:lnTo>
                    <a:pt x="0" y="9502902"/>
                  </a:lnTo>
                  <a:lnTo>
                    <a:pt x="0" y="0"/>
                  </a:lnTo>
                  <a:close/>
                </a:path>
              </a:pathLst>
            </a:custGeom>
            <a:blipFill>
              <a:blip r:embed="rId3"/>
              <a:stretch>
                <a:fillRect/>
              </a:stretch>
            </a:blipFill>
          </p:spPr>
        </p:sp>
      </p:grpSp>
      <p:grpSp>
        <p:nvGrpSpPr>
          <p:cNvPr id="6" name="Group 6"/>
          <p:cNvGrpSpPr/>
          <p:nvPr/>
        </p:nvGrpSpPr>
        <p:grpSpPr>
          <a:xfrm>
            <a:off x="10655084" y="2568997"/>
            <a:ext cx="5574687" cy="2011737"/>
            <a:chOff x="0" y="0"/>
            <a:chExt cx="7432916" cy="2682316"/>
          </a:xfrm>
        </p:grpSpPr>
        <p:sp>
          <p:nvSpPr>
            <p:cNvPr id="7" name="Freeform 7"/>
            <p:cNvSpPr/>
            <p:nvPr/>
          </p:nvSpPr>
          <p:spPr>
            <a:xfrm>
              <a:off x="0" y="0"/>
              <a:ext cx="7432929" cy="2682367"/>
            </a:xfrm>
            <a:custGeom>
              <a:avLst/>
              <a:gdLst/>
              <a:ahLst/>
              <a:cxnLst/>
              <a:rect l="l" t="t" r="r" b="b"/>
              <a:pathLst>
                <a:path w="7432929" h="2682367">
                  <a:moveTo>
                    <a:pt x="0" y="0"/>
                  </a:moveTo>
                  <a:lnTo>
                    <a:pt x="7432929" y="0"/>
                  </a:lnTo>
                  <a:lnTo>
                    <a:pt x="7432929" y="2682367"/>
                  </a:lnTo>
                  <a:lnTo>
                    <a:pt x="0" y="2682367"/>
                  </a:lnTo>
                  <a:lnTo>
                    <a:pt x="0" y="0"/>
                  </a:lnTo>
                  <a:close/>
                </a:path>
              </a:pathLst>
            </a:custGeom>
            <a:blipFill>
              <a:blip r:embed="rId4"/>
              <a:stretch>
                <a:fillRect b="1"/>
              </a:stretch>
            </a:blipFill>
          </p:spPr>
        </p:sp>
      </p:grpSp>
      <p:sp>
        <p:nvSpPr>
          <p:cNvPr id="8" name="TextBox 8"/>
          <p:cNvSpPr txBox="1"/>
          <p:nvPr/>
        </p:nvSpPr>
        <p:spPr>
          <a:xfrm>
            <a:off x="885530" y="-57150"/>
            <a:ext cx="5147167" cy="828646"/>
          </a:xfrm>
          <a:prstGeom prst="rect">
            <a:avLst/>
          </a:prstGeom>
        </p:spPr>
        <p:txBody>
          <a:bodyPr lIns="0" tIns="0" rIns="0" bIns="0" rtlCol="0" anchor="t">
            <a:spAutoFit/>
          </a:bodyPr>
          <a:lstStyle/>
          <a:p>
            <a:pPr algn="l">
              <a:lnSpc>
                <a:spcPts val="6298"/>
              </a:lnSpc>
            </a:pPr>
            <a:r>
              <a:rPr lang="en-US" sz="4498" b="1">
                <a:solidFill>
                  <a:srgbClr val="FFFFFF"/>
                </a:solidFill>
                <a:latin typeface="Open Sans Bold"/>
                <a:ea typeface="Open Sans Bold"/>
                <a:cs typeface="Open Sans Bold"/>
                <a:sym typeface="Open Sans Bold"/>
              </a:rPr>
              <a:t>4. Cài đặt mô hình</a:t>
            </a:r>
          </a:p>
        </p:txBody>
      </p:sp>
      <p:sp>
        <p:nvSpPr>
          <p:cNvPr id="9" name="TextBox 9"/>
          <p:cNvSpPr txBox="1"/>
          <p:nvPr/>
        </p:nvSpPr>
        <p:spPr>
          <a:xfrm>
            <a:off x="1243022" y="1460697"/>
            <a:ext cx="5181600" cy="457200"/>
          </a:xfrm>
          <a:prstGeom prst="rect">
            <a:avLst/>
          </a:prstGeom>
        </p:spPr>
        <p:txBody>
          <a:bodyPr lIns="0" tIns="0" rIns="0" bIns="0" rtlCol="0" anchor="t">
            <a:spAutoFit/>
          </a:bodyPr>
          <a:lstStyle/>
          <a:p>
            <a:pPr algn="l">
              <a:lnSpc>
                <a:spcPts val="3600"/>
              </a:lnSpc>
            </a:pPr>
            <a:r>
              <a:rPr lang="en-US" sz="3000" b="1">
                <a:solidFill>
                  <a:srgbClr val="000000"/>
                </a:solidFill>
                <a:latin typeface="Open Sans Bold"/>
                <a:ea typeface="Open Sans Bold"/>
                <a:cs typeface="Open Sans Bold"/>
                <a:sym typeface="Open Sans Bold"/>
              </a:rPr>
              <a:t>Tiền xử lý dữ liệu </a:t>
            </a:r>
          </a:p>
        </p:txBody>
      </p:sp>
      <p:sp>
        <p:nvSpPr>
          <p:cNvPr id="10" name="TextBox 10"/>
          <p:cNvSpPr txBox="1"/>
          <p:nvPr/>
        </p:nvSpPr>
        <p:spPr>
          <a:xfrm>
            <a:off x="1200255" y="1865395"/>
            <a:ext cx="5810145" cy="4366022"/>
          </a:xfrm>
          <a:prstGeom prst="rect">
            <a:avLst/>
          </a:prstGeom>
        </p:spPr>
        <p:txBody>
          <a:bodyPr lIns="0" tIns="0" rIns="0" bIns="0" rtlCol="0" anchor="t">
            <a:spAutoFit/>
          </a:bodyPr>
          <a:lstStyle/>
          <a:p>
            <a:pPr marL="685800" lvl="2" indent="-228600" algn="just">
              <a:lnSpc>
                <a:spcPts val="4200"/>
              </a:lnSpc>
              <a:buFont typeface="Arial"/>
              <a:buChar char="⚬"/>
            </a:pPr>
            <a:r>
              <a:rPr lang="en-US" sz="3000">
                <a:solidFill>
                  <a:srgbClr val="000000"/>
                </a:solidFill>
                <a:latin typeface="Open Sans"/>
                <a:ea typeface="Open Sans"/>
                <a:cs typeface="Open Sans"/>
                <a:sym typeface="Open Sans"/>
              </a:rPr>
              <a:t>Xử lý các dữ liệu thiếu</a:t>
            </a:r>
          </a:p>
          <a:p>
            <a:pPr marL="685800" lvl="2" indent="-228600" algn="just">
              <a:lnSpc>
                <a:spcPts val="4200"/>
              </a:lnSpc>
            </a:pPr>
            <a:endParaRPr lang="en-US" sz="3000">
              <a:solidFill>
                <a:srgbClr val="000000"/>
              </a:solidFill>
              <a:latin typeface="Open Sans"/>
              <a:ea typeface="Open Sans"/>
              <a:cs typeface="Open Sans"/>
              <a:sym typeface="Open Sans"/>
            </a:endParaRPr>
          </a:p>
          <a:p>
            <a:pPr marL="685800" lvl="2" indent="-228600" algn="just">
              <a:lnSpc>
                <a:spcPts val="4200"/>
              </a:lnSpc>
            </a:pPr>
            <a:endParaRPr lang="en-US" sz="3000">
              <a:solidFill>
                <a:srgbClr val="000000"/>
              </a:solidFill>
              <a:latin typeface="Open Sans"/>
              <a:ea typeface="Open Sans"/>
              <a:cs typeface="Open Sans"/>
              <a:sym typeface="Open Sans"/>
            </a:endParaRPr>
          </a:p>
          <a:p>
            <a:pPr marL="685800" lvl="2" indent="-228600" algn="just">
              <a:lnSpc>
                <a:spcPts val="4200"/>
              </a:lnSpc>
            </a:pPr>
            <a:endParaRPr lang="en-US" sz="3000">
              <a:solidFill>
                <a:srgbClr val="000000"/>
              </a:solidFill>
              <a:latin typeface="Open Sans"/>
              <a:ea typeface="Open Sans"/>
              <a:cs typeface="Open Sans"/>
              <a:sym typeface="Open Sans"/>
            </a:endParaRPr>
          </a:p>
          <a:p>
            <a:pPr marL="685800" lvl="2" indent="-228600" algn="just">
              <a:lnSpc>
                <a:spcPts val="4200"/>
              </a:lnSpc>
            </a:pPr>
            <a:endParaRPr lang="en-US" sz="3000">
              <a:solidFill>
                <a:srgbClr val="000000"/>
              </a:solidFill>
              <a:latin typeface="Open Sans"/>
              <a:ea typeface="Open Sans"/>
              <a:cs typeface="Open Sans"/>
              <a:sym typeface="Open Sans"/>
            </a:endParaRPr>
          </a:p>
          <a:p>
            <a:pPr marL="685800" lvl="2" indent="-228600" algn="just">
              <a:lnSpc>
                <a:spcPts val="4200"/>
              </a:lnSpc>
            </a:pPr>
            <a:endParaRPr lang="en-US" sz="3000">
              <a:solidFill>
                <a:srgbClr val="000000"/>
              </a:solidFill>
              <a:latin typeface="Open Sans"/>
              <a:ea typeface="Open Sans"/>
              <a:cs typeface="Open Sans"/>
              <a:sym typeface="Open Sans"/>
            </a:endParaRPr>
          </a:p>
          <a:p>
            <a:pPr marL="685800" lvl="2" indent="-228600" algn="just">
              <a:lnSpc>
                <a:spcPts val="4200"/>
              </a:lnSpc>
            </a:pPr>
            <a:endParaRPr lang="en-US" sz="3000">
              <a:solidFill>
                <a:srgbClr val="000000"/>
              </a:solidFill>
              <a:latin typeface="Open Sans"/>
              <a:ea typeface="Open Sans"/>
              <a:cs typeface="Open Sans"/>
              <a:sym typeface="Open Sans"/>
            </a:endParaRPr>
          </a:p>
          <a:p>
            <a:pPr marL="685800" lvl="2" indent="-228600" algn="just">
              <a:lnSpc>
                <a:spcPts val="4200"/>
              </a:lnSpc>
            </a:pPr>
            <a:endParaRPr lang="en-US" sz="3000">
              <a:solidFill>
                <a:srgbClr val="000000"/>
              </a:solidFill>
              <a:latin typeface="Open Sans"/>
              <a:ea typeface="Open Sans"/>
              <a:cs typeface="Open Sans"/>
              <a:sym typeface="Open Sans"/>
            </a:endParaRPr>
          </a:p>
        </p:txBody>
      </p:sp>
      <p:sp>
        <p:nvSpPr>
          <p:cNvPr id="11" name="TextBox 11"/>
          <p:cNvSpPr txBox="1"/>
          <p:nvPr/>
        </p:nvSpPr>
        <p:spPr>
          <a:xfrm>
            <a:off x="10472136" y="1803597"/>
            <a:ext cx="4767863" cy="538609"/>
          </a:xfrm>
          <a:prstGeom prst="rect">
            <a:avLst/>
          </a:prstGeom>
        </p:spPr>
        <p:txBody>
          <a:bodyPr wrap="square" lIns="0" tIns="0" rIns="0" bIns="0" rtlCol="0" anchor="t">
            <a:spAutoFit/>
          </a:bodyPr>
          <a:lstStyle/>
          <a:p>
            <a:pPr marL="685800" lvl="2" indent="-228600" algn="ctr">
              <a:lnSpc>
                <a:spcPts val="4200"/>
              </a:lnSpc>
              <a:buFont typeface="Arial"/>
              <a:buChar char="⚬"/>
            </a:pPr>
            <a:r>
              <a:rPr lang="en-US" sz="3000" dirty="0" err="1">
                <a:solidFill>
                  <a:srgbClr val="000000"/>
                </a:solidFill>
                <a:latin typeface="Open Sans"/>
                <a:ea typeface="Open Sans"/>
                <a:cs typeface="Open Sans"/>
                <a:sym typeface="Open Sans"/>
              </a:rPr>
              <a:t>Xử</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lý</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dữ</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liệu</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trùng</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lặp</a:t>
            </a:r>
            <a:endParaRPr lang="en-US" sz="3000" dirty="0">
              <a:solidFill>
                <a:srgbClr val="000000"/>
              </a:solidFill>
              <a:latin typeface="Open Sans"/>
              <a:ea typeface="Open Sans"/>
              <a:cs typeface="Open Sans"/>
              <a:sym typeface="Open Sans"/>
            </a:endParaRPr>
          </a:p>
        </p:txBody>
      </p:sp>
      <p:sp>
        <p:nvSpPr>
          <p:cNvPr id="12" name="TextBox 12"/>
          <p:cNvSpPr txBox="1"/>
          <p:nvPr/>
        </p:nvSpPr>
        <p:spPr>
          <a:xfrm>
            <a:off x="16229771" y="968663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Trang 16/28</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24" b="-23"/>
              </a:stretch>
            </a:blipFill>
          </p:spPr>
        </p:sp>
      </p:grpSp>
      <p:grpSp>
        <p:nvGrpSpPr>
          <p:cNvPr id="4" name="Group 4"/>
          <p:cNvGrpSpPr/>
          <p:nvPr/>
        </p:nvGrpSpPr>
        <p:grpSpPr>
          <a:xfrm>
            <a:off x="3531632" y="3626882"/>
            <a:ext cx="11205686" cy="5602843"/>
            <a:chOff x="0" y="0"/>
            <a:chExt cx="14940915" cy="7470458"/>
          </a:xfrm>
        </p:grpSpPr>
        <p:sp>
          <p:nvSpPr>
            <p:cNvPr id="5" name="Freeform 5"/>
            <p:cNvSpPr/>
            <p:nvPr/>
          </p:nvSpPr>
          <p:spPr>
            <a:xfrm>
              <a:off x="0" y="0"/>
              <a:ext cx="14940914" cy="7470521"/>
            </a:xfrm>
            <a:custGeom>
              <a:avLst/>
              <a:gdLst/>
              <a:ahLst/>
              <a:cxnLst/>
              <a:rect l="l" t="t" r="r" b="b"/>
              <a:pathLst>
                <a:path w="14940914" h="7470521">
                  <a:moveTo>
                    <a:pt x="0" y="0"/>
                  </a:moveTo>
                  <a:lnTo>
                    <a:pt x="14940914" y="0"/>
                  </a:lnTo>
                  <a:lnTo>
                    <a:pt x="14940914" y="7470521"/>
                  </a:lnTo>
                  <a:lnTo>
                    <a:pt x="0" y="7470521"/>
                  </a:lnTo>
                  <a:lnTo>
                    <a:pt x="0" y="0"/>
                  </a:lnTo>
                  <a:close/>
                </a:path>
              </a:pathLst>
            </a:custGeom>
            <a:blipFill>
              <a:blip r:embed="rId4"/>
              <a:stretch>
                <a:fillRect/>
              </a:stretch>
            </a:blipFill>
          </p:spPr>
        </p:sp>
      </p:grpSp>
      <p:sp>
        <p:nvSpPr>
          <p:cNvPr id="6" name="TextBox 6"/>
          <p:cNvSpPr txBox="1"/>
          <p:nvPr/>
        </p:nvSpPr>
        <p:spPr>
          <a:xfrm>
            <a:off x="885530" y="-57150"/>
            <a:ext cx="5147167" cy="828646"/>
          </a:xfrm>
          <a:prstGeom prst="rect">
            <a:avLst/>
          </a:prstGeom>
        </p:spPr>
        <p:txBody>
          <a:bodyPr lIns="0" tIns="0" rIns="0" bIns="0" rtlCol="0" anchor="t">
            <a:spAutoFit/>
          </a:bodyPr>
          <a:lstStyle/>
          <a:p>
            <a:pPr algn="l">
              <a:lnSpc>
                <a:spcPts val="6298"/>
              </a:lnSpc>
            </a:pPr>
            <a:r>
              <a:rPr lang="en-US" sz="4498" b="1">
                <a:solidFill>
                  <a:srgbClr val="FFFFFF"/>
                </a:solidFill>
                <a:latin typeface="Open Sans Bold"/>
                <a:ea typeface="Open Sans Bold"/>
                <a:cs typeface="Open Sans Bold"/>
                <a:sym typeface="Open Sans Bold"/>
              </a:rPr>
              <a:t>4. Cài đặt mô hình</a:t>
            </a:r>
          </a:p>
        </p:txBody>
      </p:sp>
      <p:sp>
        <p:nvSpPr>
          <p:cNvPr id="7" name="TextBox 7"/>
          <p:cNvSpPr txBox="1"/>
          <p:nvPr/>
        </p:nvSpPr>
        <p:spPr>
          <a:xfrm>
            <a:off x="885530" y="1420111"/>
            <a:ext cx="5181600" cy="457200"/>
          </a:xfrm>
          <a:prstGeom prst="rect">
            <a:avLst/>
          </a:prstGeom>
        </p:spPr>
        <p:txBody>
          <a:bodyPr lIns="0" tIns="0" rIns="0" bIns="0" rtlCol="0" anchor="t">
            <a:spAutoFit/>
          </a:bodyPr>
          <a:lstStyle/>
          <a:p>
            <a:pPr algn="l">
              <a:lnSpc>
                <a:spcPts val="3600"/>
              </a:lnSpc>
            </a:pPr>
            <a:r>
              <a:rPr lang="en-US" sz="3000" b="1">
                <a:solidFill>
                  <a:srgbClr val="000000"/>
                </a:solidFill>
                <a:latin typeface="Open Sans Bold"/>
                <a:ea typeface="Open Sans Bold"/>
                <a:cs typeface="Open Sans Bold"/>
                <a:sym typeface="Open Sans Bold"/>
              </a:rPr>
              <a:t>Tiền xử lý dữ liệu </a:t>
            </a:r>
          </a:p>
        </p:txBody>
      </p:sp>
      <p:sp>
        <p:nvSpPr>
          <p:cNvPr id="8" name="TextBox 8"/>
          <p:cNvSpPr txBox="1"/>
          <p:nvPr/>
        </p:nvSpPr>
        <p:spPr>
          <a:xfrm>
            <a:off x="885530" y="2071573"/>
            <a:ext cx="15901988" cy="1638281"/>
          </a:xfrm>
          <a:prstGeom prst="rect">
            <a:avLst/>
          </a:prstGeom>
        </p:spPr>
        <p:txBody>
          <a:bodyPr lIns="0" tIns="0" rIns="0" bIns="0" rtlCol="0" anchor="t">
            <a:spAutoFit/>
          </a:bodyPr>
          <a:lstStyle/>
          <a:p>
            <a:pPr algn="just">
              <a:lnSpc>
                <a:spcPts val="4200"/>
              </a:lnSpc>
            </a:pPr>
            <a:r>
              <a:rPr lang="en-US" sz="3000">
                <a:solidFill>
                  <a:srgbClr val="000000"/>
                </a:solidFill>
                <a:latin typeface="Open Sans"/>
                <a:ea typeface="Open Sans"/>
                <a:cs typeface="Open Sans"/>
                <a:sym typeface="Open Sans"/>
              </a:rPr>
              <a:t>Xử lý giá trị ngoại lai (outliers) bằng phương pháp IQR (Interquartile Range):</a:t>
            </a:r>
          </a:p>
          <a:p>
            <a:pPr algn="just">
              <a:lnSpc>
                <a:spcPts val="4200"/>
              </a:lnSpc>
            </a:pPr>
            <a:r>
              <a:rPr lang="en-US" sz="3000">
                <a:solidFill>
                  <a:srgbClr val="000000"/>
                </a:solidFill>
                <a:latin typeface="Open Sans"/>
                <a:ea typeface="Open Sans"/>
                <a:cs typeface="Open Sans"/>
                <a:sym typeface="Open Sans"/>
              </a:rPr>
              <a:t>IQR: là một phép đo thống kê đặc trưng cho sự phân tán và biến thiên của một tập dữ liệu</a:t>
            </a:r>
          </a:p>
          <a:p>
            <a:pPr algn="just">
              <a:lnSpc>
                <a:spcPts val="4200"/>
              </a:lnSpc>
            </a:pPr>
            <a:endParaRPr lang="en-US" sz="3000">
              <a:solidFill>
                <a:srgbClr val="000000"/>
              </a:solidFill>
              <a:latin typeface="Open Sans"/>
              <a:ea typeface="Open Sans"/>
              <a:cs typeface="Open Sans"/>
              <a:sym typeface="Open Sans"/>
            </a:endParaRPr>
          </a:p>
        </p:txBody>
      </p:sp>
      <p:sp>
        <p:nvSpPr>
          <p:cNvPr id="9" name="TextBox 9"/>
          <p:cNvSpPr txBox="1"/>
          <p:nvPr/>
        </p:nvSpPr>
        <p:spPr>
          <a:xfrm>
            <a:off x="16223852" y="9645644"/>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Trang 17/28</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24" b="-23"/>
              </a:stretch>
            </a:blipFill>
          </p:spPr>
        </p:sp>
      </p:grpSp>
      <p:grpSp>
        <p:nvGrpSpPr>
          <p:cNvPr id="4" name="Group 4"/>
          <p:cNvGrpSpPr/>
          <p:nvPr/>
        </p:nvGrpSpPr>
        <p:grpSpPr>
          <a:xfrm>
            <a:off x="5549332" y="6086027"/>
            <a:ext cx="7955671" cy="3122600"/>
            <a:chOff x="0" y="0"/>
            <a:chExt cx="10607561" cy="4163466"/>
          </a:xfrm>
        </p:grpSpPr>
        <p:sp>
          <p:nvSpPr>
            <p:cNvPr id="5" name="Freeform 5"/>
            <p:cNvSpPr/>
            <p:nvPr/>
          </p:nvSpPr>
          <p:spPr>
            <a:xfrm>
              <a:off x="0" y="0"/>
              <a:ext cx="10607548" cy="4163441"/>
            </a:xfrm>
            <a:custGeom>
              <a:avLst/>
              <a:gdLst/>
              <a:ahLst/>
              <a:cxnLst/>
              <a:rect l="l" t="t" r="r" b="b"/>
              <a:pathLst>
                <a:path w="10607548" h="4163441">
                  <a:moveTo>
                    <a:pt x="0" y="0"/>
                  </a:moveTo>
                  <a:lnTo>
                    <a:pt x="10607548" y="0"/>
                  </a:lnTo>
                  <a:lnTo>
                    <a:pt x="10607548" y="4163441"/>
                  </a:lnTo>
                  <a:lnTo>
                    <a:pt x="0" y="4163441"/>
                  </a:lnTo>
                  <a:lnTo>
                    <a:pt x="0" y="0"/>
                  </a:lnTo>
                  <a:close/>
                </a:path>
              </a:pathLst>
            </a:custGeom>
            <a:blipFill>
              <a:blip r:embed="rId3"/>
              <a:stretch>
                <a:fillRect l="-12" r="-12"/>
              </a:stretch>
            </a:blipFill>
          </p:spPr>
        </p:sp>
      </p:grpSp>
      <p:sp>
        <p:nvSpPr>
          <p:cNvPr id="6" name="TextBox 6"/>
          <p:cNvSpPr txBox="1"/>
          <p:nvPr/>
        </p:nvSpPr>
        <p:spPr>
          <a:xfrm>
            <a:off x="885530" y="-57150"/>
            <a:ext cx="5147167" cy="828646"/>
          </a:xfrm>
          <a:prstGeom prst="rect">
            <a:avLst/>
          </a:prstGeom>
        </p:spPr>
        <p:txBody>
          <a:bodyPr lIns="0" tIns="0" rIns="0" bIns="0" rtlCol="0" anchor="t">
            <a:spAutoFit/>
          </a:bodyPr>
          <a:lstStyle/>
          <a:p>
            <a:pPr algn="l">
              <a:lnSpc>
                <a:spcPts val="6298"/>
              </a:lnSpc>
            </a:pPr>
            <a:r>
              <a:rPr lang="en-US" sz="4498" b="1">
                <a:solidFill>
                  <a:srgbClr val="FFFFFF"/>
                </a:solidFill>
                <a:latin typeface="Open Sans Bold"/>
                <a:ea typeface="Open Sans Bold"/>
                <a:cs typeface="Open Sans Bold"/>
                <a:sym typeface="Open Sans Bold"/>
              </a:rPr>
              <a:t>4. Cài đặt mô hình</a:t>
            </a:r>
          </a:p>
        </p:txBody>
      </p:sp>
      <p:sp>
        <p:nvSpPr>
          <p:cNvPr id="7" name="TextBox 7"/>
          <p:cNvSpPr txBox="1"/>
          <p:nvPr/>
        </p:nvSpPr>
        <p:spPr>
          <a:xfrm>
            <a:off x="885530" y="1420111"/>
            <a:ext cx="5181600" cy="457200"/>
          </a:xfrm>
          <a:prstGeom prst="rect">
            <a:avLst/>
          </a:prstGeom>
        </p:spPr>
        <p:txBody>
          <a:bodyPr lIns="0" tIns="0" rIns="0" bIns="0" rtlCol="0" anchor="t">
            <a:spAutoFit/>
          </a:bodyPr>
          <a:lstStyle/>
          <a:p>
            <a:pPr algn="l">
              <a:lnSpc>
                <a:spcPts val="3600"/>
              </a:lnSpc>
            </a:pPr>
            <a:r>
              <a:rPr lang="en-US" sz="3000" b="1">
                <a:solidFill>
                  <a:srgbClr val="000000"/>
                </a:solidFill>
                <a:latin typeface="Open Sans Bold"/>
                <a:ea typeface="Open Sans Bold"/>
                <a:cs typeface="Open Sans Bold"/>
                <a:sym typeface="Open Sans Bold"/>
              </a:rPr>
              <a:t>Tiền xử lý dữ liệu </a:t>
            </a:r>
          </a:p>
        </p:txBody>
      </p:sp>
      <p:sp>
        <p:nvSpPr>
          <p:cNvPr id="8" name="TextBox 8"/>
          <p:cNvSpPr txBox="1"/>
          <p:nvPr/>
        </p:nvSpPr>
        <p:spPr>
          <a:xfrm>
            <a:off x="885530" y="2071573"/>
            <a:ext cx="5181600" cy="1672981"/>
          </a:xfrm>
          <a:prstGeom prst="rect">
            <a:avLst/>
          </a:prstGeom>
        </p:spPr>
        <p:txBody>
          <a:bodyPr lIns="0" tIns="0" rIns="0" bIns="0" rtlCol="0" anchor="t">
            <a:spAutoFit/>
          </a:bodyPr>
          <a:lstStyle/>
          <a:p>
            <a:pPr algn="just">
              <a:lnSpc>
                <a:spcPts val="4200"/>
              </a:lnSpc>
            </a:pPr>
            <a:r>
              <a:rPr lang="en-US" sz="3000">
                <a:solidFill>
                  <a:srgbClr val="000000"/>
                </a:solidFill>
                <a:latin typeface="Open Sans"/>
                <a:ea typeface="Open Sans"/>
                <a:cs typeface="Open Sans"/>
                <a:sym typeface="Open Sans"/>
              </a:rPr>
              <a:t>Xử lý dữ liệu categorical</a:t>
            </a:r>
          </a:p>
          <a:p>
            <a:pPr algn="just">
              <a:lnSpc>
                <a:spcPts val="4200"/>
              </a:lnSpc>
            </a:pPr>
            <a:endParaRPr lang="en-US" sz="3000">
              <a:solidFill>
                <a:srgbClr val="000000"/>
              </a:solidFill>
              <a:latin typeface="Open Sans"/>
              <a:ea typeface="Open Sans"/>
              <a:cs typeface="Open Sans"/>
              <a:sym typeface="Open Sans"/>
            </a:endParaRPr>
          </a:p>
          <a:p>
            <a:pPr algn="just">
              <a:lnSpc>
                <a:spcPts val="4200"/>
              </a:lnSpc>
            </a:pPr>
            <a:endParaRPr lang="en-US" sz="3000">
              <a:solidFill>
                <a:srgbClr val="000000"/>
              </a:solidFill>
              <a:latin typeface="Open Sans"/>
              <a:ea typeface="Open Sans"/>
              <a:cs typeface="Open Sans"/>
              <a:sym typeface="Open Sans"/>
            </a:endParaRPr>
          </a:p>
        </p:txBody>
      </p:sp>
      <p:sp>
        <p:nvSpPr>
          <p:cNvPr id="9" name="TextBox 9"/>
          <p:cNvSpPr txBox="1"/>
          <p:nvPr/>
        </p:nvSpPr>
        <p:spPr>
          <a:xfrm>
            <a:off x="1159192" y="2680526"/>
            <a:ext cx="16230600" cy="3238481"/>
          </a:xfrm>
          <a:prstGeom prst="rect">
            <a:avLst/>
          </a:prstGeom>
        </p:spPr>
        <p:txBody>
          <a:bodyPr lIns="0" tIns="0" rIns="0" bIns="0" rtlCol="0" anchor="t">
            <a:spAutoFit/>
          </a:bodyPr>
          <a:lstStyle/>
          <a:p>
            <a:pPr marL="685800" lvl="2" indent="-228600" algn="just">
              <a:lnSpc>
                <a:spcPts val="4200"/>
              </a:lnSpc>
              <a:buFont typeface="Arial"/>
              <a:buChar char="⚬"/>
            </a:pPr>
            <a:r>
              <a:rPr lang="en-US" sz="3000">
                <a:solidFill>
                  <a:srgbClr val="000000"/>
                </a:solidFill>
                <a:latin typeface="Open Sans"/>
                <a:ea typeface="Open Sans"/>
                <a:cs typeface="Open Sans"/>
                <a:sym typeface="Open Sans"/>
              </a:rPr>
              <a:t>One-Hot encoding: Phương pháp này biến đổi mỗi giá trị categorical thành một vector nhị phân độc lập. Một vector chứa một số thành phần bằng 0 và duy nhất một thành phần bằng 1, đại diện cho việc có mặt hoặc vắng mặt của giá trị categorical tương ứng </a:t>
            </a:r>
          </a:p>
          <a:p>
            <a:pPr marL="685800" lvl="2" indent="-228600" algn="just">
              <a:lnSpc>
                <a:spcPts val="4200"/>
              </a:lnSpc>
              <a:buFont typeface="Arial"/>
              <a:buChar char="⚬"/>
            </a:pPr>
            <a:r>
              <a:rPr lang="en-US" sz="3000">
                <a:solidFill>
                  <a:srgbClr val="000000"/>
                </a:solidFill>
                <a:latin typeface="Open Sans"/>
                <a:ea typeface="Open Sans"/>
                <a:cs typeface="Open Sans"/>
                <a:sym typeface="Open Sans"/>
              </a:rPr>
              <a:t>One – Hot Encoding thường được sử dụng khi không có mối quan hệ thứ bậc giữa các giá trị của biến categorical. </a:t>
            </a:r>
          </a:p>
          <a:p>
            <a:pPr marL="685800" lvl="2" indent="-228600" algn="just">
              <a:lnSpc>
                <a:spcPts val="4200"/>
              </a:lnSpc>
            </a:pPr>
            <a:endParaRPr lang="en-US" sz="3000">
              <a:solidFill>
                <a:srgbClr val="000000"/>
              </a:solidFill>
              <a:latin typeface="Open Sans"/>
              <a:ea typeface="Open Sans"/>
              <a:cs typeface="Open Sans"/>
              <a:sym typeface="Open Sans"/>
            </a:endParaRPr>
          </a:p>
        </p:txBody>
      </p:sp>
      <p:sp>
        <p:nvSpPr>
          <p:cNvPr id="10" name="TextBox 10"/>
          <p:cNvSpPr txBox="1"/>
          <p:nvPr/>
        </p:nvSpPr>
        <p:spPr>
          <a:xfrm>
            <a:off x="16180355" y="9689141"/>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Trang 18/28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24" b="-23"/>
              </a:stretch>
            </a:blipFill>
          </p:spPr>
        </p:sp>
      </p:grpSp>
      <p:sp>
        <p:nvSpPr>
          <p:cNvPr id="4" name="TextBox 4"/>
          <p:cNvSpPr txBox="1"/>
          <p:nvPr/>
        </p:nvSpPr>
        <p:spPr>
          <a:xfrm>
            <a:off x="885530" y="-57150"/>
            <a:ext cx="5147167" cy="828646"/>
          </a:xfrm>
          <a:prstGeom prst="rect">
            <a:avLst/>
          </a:prstGeom>
        </p:spPr>
        <p:txBody>
          <a:bodyPr lIns="0" tIns="0" rIns="0" bIns="0" rtlCol="0" anchor="t">
            <a:spAutoFit/>
          </a:bodyPr>
          <a:lstStyle/>
          <a:p>
            <a:pPr algn="l">
              <a:lnSpc>
                <a:spcPts val="6298"/>
              </a:lnSpc>
            </a:pPr>
            <a:r>
              <a:rPr lang="en-US" sz="4498" b="1">
                <a:solidFill>
                  <a:srgbClr val="FFFFFF"/>
                </a:solidFill>
                <a:latin typeface="Open Sans Bold"/>
                <a:ea typeface="Open Sans Bold"/>
                <a:cs typeface="Open Sans Bold"/>
                <a:sym typeface="Open Sans Bold"/>
              </a:rPr>
              <a:t>4. Cài đặt mô hình</a:t>
            </a:r>
          </a:p>
        </p:txBody>
      </p:sp>
      <p:sp>
        <p:nvSpPr>
          <p:cNvPr id="5" name="Freeform 5"/>
          <p:cNvSpPr/>
          <p:nvPr/>
        </p:nvSpPr>
        <p:spPr>
          <a:xfrm>
            <a:off x="2362200" y="2487835"/>
            <a:ext cx="13289147" cy="3728285"/>
          </a:xfrm>
          <a:custGeom>
            <a:avLst/>
            <a:gdLst/>
            <a:ahLst/>
            <a:cxnLst/>
            <a:rect l="l" t="t" r="r" b="b"/>
            <a:pathLst>
              <a:path w="13289147" h="3728285">
                <a:moveTo>
                  <a:pt x="0" y="0"/>
                </a:moveTo>
                <a:lnTo>
                  <a:pt x="13289147" y="0"/>
                </a:lnTo>
                <a:lnTo>
                  <a:pt x="13289147" y="3728285"/>
                </a:lnTo>
                <a:lnTo>
                  <a:pt x="0" y="3728285"/>
                </a:lnTo>
                <a:lnTo>
                  <a:pt x="0" y="0"/>
                </a:lnTo>
                <a:close/>
              </a:path>
            </a:pathLst>
          </a:custGeom>
          <a:blipFill>
            <a:blip r:embed="rId3"/>
            <a:stretch>
              <a:fillRect/>
            </a:stretch>
          </a:blipFill>
        </p:spPr>
      </p:sp>
      <p:sp>
        <p:nvSpPr>
          <p:cNvPr id="6" name="TextBox 6"/>
          <p:cNvSpPr txBox="1"/>
          <p:nvPr/>
        </p:nvSpPr>
        <p:spPr>
          <a:xfrm>
            <a:off x="16202103" y="9645644"/>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Trang 19/28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24" b="-23"/>
              </a:stretch>
            </a:blipFill>
          </p:spPr>
        </p:sp>
      </p:grpSp>
      <p:sp>
        <p:nvSpPr>
          <p:cNvPr id="4" name="TextBox 4"/>
          <p:cNvSpPr txBox="1"/>
          <p:nvPr/>
        </p:nvSpPr>
        <p:spPr>
          <a:xfrm>
            <a:off x="885530" y="-57150"/>
            <a:ext cx="3305470" cy="960310"/>
          </a:xfrm>
          <a:prstGeom prst="rect">
            <a:avLst/>
          </a:prstGeom>
        </p:spPr>
        <p:txBody>
          <a:bodyPr lIns="0" tIns="0" rIns="0" bIns="0" rtlCol="0" anchor="t">
            <a:spAutoFit/>
          </a:bodyPr>
          <a:lstStyle/>
          <a:p>
            <a:pPr algn="ctr">
              <a:lnSpc>
                <a:spcPts val="6298"/>
              </a:lnSpc>
            </a:pPr>
            <a:r>
              <a:rPr lang="en-US" sz="4498" b="1">
                <a:solidFill>
                  <a:srgbClr val="FFFFFF"/>
                </a:solidFill>
                <a:latin typeface="Open Sans Bold"/>
                <a:ea typeface="Open Sans Bold"/>
                <a:cs typeface="Open Sans Bold"/>
                <a:sym typeface="Open Sans Bold"/>
              </a:rPr>
              <a:t>Nội dung</a:t>
            </a:r>
          </a:p>
        </p:txBody>
      </p:sp>
      <p:sp>
        <p:nvSpPr>
          <p:cNvPr id="5" name="TextBox 5"/>
          <p:cNvSpPr txBox="1"/>
          <p:nvPr/>
        </p:nvSpPr>
        <p:spPr>
          <a:xfrm>
            <a:off x="1028700" y="682542"/>
            <a:ext cx="9161259" cy="7931315"/>
          </a:xfrm>
          <a:prstGeom prst="rect">
            <a:avLst/>
          </a:prstGeom>
        </p:spPr>
        <p:txBody>
          <a:bodyPr lIns="0" tIns="0" rIns="0" bIns="0" rtlCol="0" anchor="t">
            <a:spAutoFit/>
          </a:bodyPr>
          <a:lstStyle/>
          <a:p>
            <a:pPr algn="l">
              <a:lnSpc>
                <a:spcPts val="9996"/>
              </a:lnSpc>
            </a:pPr>
            <a:r>
              <a:rPr lang="en-US" sz="3999" b="1">
                <a:solidFill>
                  <a:srgbClr val="000000"/>
                </a:solidFill>
                <a:latin typeface="Open Sans Bold"/>
                <a:ea typeface="Open Sans Bold"/>
                <a:cs typeface="Open Sans Bold"/>
                <a:sym typeface="Open Sans Bold"/>
              </a:rPr>
              <a:t>1. Tổng quan bài toán</a:t>
            </a:r>
          </a:p>
          <a:p>
            <a:pPr algn="l">
              <a:lnSpc>
                <a:spcPts val="9996"/>
              </a:lnSpc>
            </a:pPr>
            <a:r>
              <a:rPr lang="en-US" sz="3999" b="1">
                <a:solidFill>
                  <a:srgbClr val="000000"/>
                </a:solidFill>
                <a:latin typeface="Open Sans Bold"/>
                <a:ea typeface="Open Sans Bold"/>
                <a:cs typeface="Open Sans Bold"/>
                <a:sym typeface="Open Sans Bold"/>
              </a:rPr>
              <a:t>2. Tập dữ liệu của bài toán</a:t>
            </a:r>
          </a:p>
          <a:p>
            <a:pPr algn="l">
              <a:lnSpc>
                <a:spcPts val="9996"/>
              </a:lnSpc>
            </a:pPr>
            <a:r>
              <a:rPr lang="en-US" sz="3999" b="1">
                <a:solidFill>
                  <a:srgbClr val="000000"/>
                </a:solidFill>
                <a:latin typeface="Open Sans Bold"/>
                <a:ea typeface="Open Sans Bold"/>
                <a:cs typeface="Open Sans Bold"/>
                <a:sym typeface="Open Sans Bold"/>
              </a:rPr>
              <a:t>3. Mô hình học máy</a:t>
            </a:r>
          </a:p>
          <a:p>
            <a:pPr algn="l">
              <a:lnSpc>
                <a:spcPts val="9996"/>
              </a:lnSpc>
            </a:pPr>
            <a:r>
              <a:rPr lang="en-US" sz="3999" b="1">
                <a:solidFill>
                  <a:srgbClr val="000000"/>
                </a:solidFill>
                <a:latin typeface="Open Sans Bold"/>
                <a:ea typeface="Open Sans Bold"/>
                <a:cs typeface="Open Sans Bold"/>
                <a:sym typeface="Open Sans Bold"/>
              </a:rPr>
              <a:t>4. Cài đặt mô hình</a:t>
            </a:r>
          </a:p>
          <a:p>
            <a:pPr algn="l">
              <a:lnSpc>
                <a:spcPts val="9996"/>
              </a:lnSpc>
            </a:pPr>
            <a:r>
              <a:rPr lang="en-US" sz="3999" b="1">
                <a:solidFill>
                  <a:srgbClr val="000000"/>
                </a:solidFill>
                <a:latin typeface="Open Sans Bold"/>
                <a:ea typeface="Open Sans Bold"/>
                <a:cs typeface="Open Sans Bold"/>
                <a:sym typeface="Open Sans Bold"/>
              </a:rPr>
              <a:t>5. Đánh giá mô hình </a:t>
            </a:r>
          </a:p>
          <a:p>
            <a:pPr algn="l">
              <a:lnSpc>
                <a:spcPts val="9996"/>
              </a:lnSpc>
            </a:pPr>
            <a:endParaRPr lang="en-US" sz="3999" b="1">
              <a:solidFill>
                <a:srgbClr val="000000"/>
              </a:solidFill>
              <a:latin typeface="Open Sans Bold"/>
              <a:ea typeface="Open Sans Bold"/>
              <a:cs typeface="Open Sans Bold"/>
              <a:sym typeface="Open Sans Bold"/>
            </a:endParaRPr>
          </a:p>
        </p:txBody>
      </p:sp>
      <p:sp>
        <p:nvSpPr>
          <p:cNvPr id="6" name="TextBox 6"/>
          <p:cNvSpPr txBox="1"/>
          <p:nvPr/>
        </p:nvSpPr>
        <p:spPr>
          <a:xfrm>
            <a:off x="16267349" y="9689141"/>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Trang 2/28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24" b="-23"/>
              </a:stretch>
            </a:blipFill>
          </p:spPr>
        </p:sp>
      </p:grpSp>
      <p:grpSp>
        <p:nvGrpSpPr>
          <p:cNvPr id="4" name="Group 4"/>
          <p:cNvGrpSpPr/>
          <p:nvPr/>
        </p:nvGrpSpPr>
        <p:grpSpPr>
          <a:xfrm>
            <a:off x="5684644" y="4414704"/>
            <a:ext cx="7766152" cy="4368460"/>
            <a:chOff x="0" y="0"/>
            <a:chExt cx="10354869" cy="5824614"/>
          </a:xfrm>
        </p:grpSpPr>
        <p:sp>
          <p:nvSpPr>
            <p:cNvPr id="5" name="Freeform 5"/>
            <p:cNvSpPr/>
            <p:nvPr/>
          </p:nvSpPr>
          <p:spPr>
            <a:xfrm>
              <a:off x="0" y="0"/>
              <a:ext cx="10354818" cy="5824601"/>
            </a:xfrm>
            <a:custGeom>
              <a:avLst/>
              <a:gdLst/>
              <a:ahLst/>
              <a:cxnLst/>
              <a:rect l="l" t="t" r="r" b="b"/>
              <a:pathLst>
                <a:path w="10354818" h="5824601">
                  <a:moveTo>
                    <a:pt x="0" y="0"/>
                  </a:moveTo>
                  <a:lnTo>
                    <a:pt x="10354818" y="0"/>
                  </a:lnTo>
                  <a:lnTo>
                    <a:pt x="10354818" y="5824601"/>
                  </a:lnTo>
                  <a:lnTo>
                    <a:pt x="0" y="5824601"/>
                  </a:lnTo>
                  <a:lnTo>
                    <a:pt x="0" y="0"/>
                  </a:lnTo>
                  <a:close/>
                </a:path>
              </a:pathLst>
            </a:custGeom>
            <a:blipFill>
              <a:blip r:embed="rId4"/>
              <a:stretch>
                <a:fillRect/>
              </a:stretch>
            </a:blipFill>
          </p:spPr>
        </p:sp>
      </p:grpSp>
      <p:sp>
        <p:nvSpPr>
          <p:cNvPr id="6" name="TextBox 6"/>
          <p:cNvSpPr txBox="1"/>
          <p:nvPr/>
        </p:nvSpPr>
        <p:spPr>
          <a:xfrm>
            <a:off x="885530" y="-57150"/>
            <a:ext cx="5147167" cy="828646"/>
          </a:xfrm>
          <a:prstGeom prst="rect">
            <a:avLst/>
          </a:prstGeom>
        </p:spPr>
        <p:txBody>
          <a:bodyPr lIns="0" tIns="0" rIns="0" bIns="0" rtlCol="0" anchor="t">
            <a:spAutoFit/>
          </a:bodyPr>
          <a:lstStyle/>
          <a:p>
            <a:pPr algn="l">
              <a:lnSpc>
                <a:spcPts val="6298"/>
              </a:lnSpc>
            </a:pPr>
            <a:r>
              <a:rPr lang="en-US" sz="4498" b="1">
                <a:solidFill>
                  <a:srgbClr val="FFFFFF"/>
                </a:solidFill>
                <a:latin typeface="Open Sans Bold"/>
                <a:ea typeface="Open Sans Bold"/>
                <a:cs typeface="Open Sans Bold"/>
                <a:sym typeface="Open Sans Bold"/>
              </a:rPr>
              <a:t>4. Cài đặt mô hình</a:t>
            </a:r>
          </a:p>
        </p:txBody>
      </p:sp>
      <p:sp>
        <p:nvSpPr>
          <p:cNvPr id="7" name="TextBox 7"/>
          <p:cNvSpPr txBox="1"/>
          <p:nvPr/>
        </p:nvSpPr>
        <p:spPr>
          <a:xfrm>
            <a:off x="885530" y="1420111"/>
            <a:ext cx="5181600" cy="457200"/>
          </a:xfrm>
          <a:prstGeom prst="rect">
            <a:avLst/>
          </a:prstGeom>
        </p:spPr>
        <p:txBody>
          <a:bodyPr lIns="0" tIns="0" rIns="0" bIns="0" rtlCol="0" anchor="t">
            <a:spAutoFit/>
          </a:bodyPr>
          <a:lstStyle/>
          <a:p>
            <a:pPr algn="l">
              <a:lnSpc>
                <a:spcPts val="3600"/>
              </a:lnSpc>
            </a:pPr>
            <a:r>
              <a:rPr lang="en-US" sz="3000" b="1">
                <a:solidFill>
                  <a:srgbClr val="000000"/>
                </a:solidFill>
                <a:latin typeface="Open Sans Bold"/>
                <a:ea typeface="Open Sans Bold"/>
                <a:cs typeface="Open Sans Bold"/>
                <a:sym typeface="Open Sans Bold"/>
              </a:rPr>
              <a:t>Tiền xử lý dữ liệu </a:t>
            </a:r>
          </a:p>
        </p:txBody>
      </p:sp>
      <p:sp>
        <p:nvSpPr>
          <p:cNvPr id="8" name="TextBox 8"/>
          <p:cNvSpPr txBox="1"/>
          <p:nvPr/>
        </p:nvSpPr>
        <p:spPr>
          <a:xfrm>
            <a:off x="885530" y="2071573"/>
            <a:ext cx="16373770" cy="2171681"/>
          </a:xfrm>
          <a:prstGeom prst="rect">
            <a:avLst/>
          </a:prstGeom>
        </p:spPr>
        <p:txBody>
          <a:bodyPr lIns="0" tIns="0" rIns="0" bIns="0" rtlCol="0" anchor="t">
            <a:spAutoFit/>
          </a:bodyPr>
          <a:lstStyle/>
          <a:p>
            <a:pPr algn="just">
              <a:lnSpc>
                <a:spcPts val="4200"/>
              </a:lnSpc>
            </a:pPr>
            <a:r>
              <a:rPr lang="en-US" sz="3000">
                <a:solidFill>
                  <a:srgbClr val="000000"/>
                </a:solidFill>
                <a:latin typeface="Open Sans"/>
                <a:ea typeface="Open Sans"/>
                <a:cs typeface="Open Sans"/>
                <a:sym typeface="Open Sans"/>
              </a:rPr>
              <a:t>Chuẩn hoá dữ liệu:</a:t>
            </a:r>
          </a:p>
          <a:p>
            <a:pPr algn="just">
              <a:lnSpc>
                <a:spcPts val="4200"/>
              </a:lnSpc>
            </a:pPr>
            <a:r>
              <a:rPr lang="en-US" sz="3000">
                <a:solidFill>
                  <a:srgbClr val="000000"/>
                </a:solidFill>
                <a:latin typeface="Open Sans"/>
                <a:ea typeface="Open Sans"/>
                <a:cs typeface="Open Sans"/>
                <a:sym typeface="Open Sans"/>
              </a:rPr>
              <a:t>Standardization: là một kỹ thuật điều chỉnh trong đó các giá trị trung bình bằng 0 với độ lệch chuẩn bằng 1, giúp đảm bảo mỗi biến đóng góp công bằng vào quá trình tính khoảng cách trong mô hình phân cụm. </a:t>
            </a:r>
          </a:p>
        </p:txBody>
      </p:sp>
      <p:sp>
        <p:nvSpPr>
          <p:cNvPr id="9" name="TextBox 9"/>
          <p:cNvSpPr txBox="1"/>
          <p:nvPr/>
        </p:nvSpPr>
        <p:spPr>
          <a:xfrm>
            <a:off x="16223852" y="9667392"/>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Trang 20/28</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5"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24" b="-23"/>
              </a:stretch>
            </a:blipFill>
          </p:spPr>
        </p:sp>
      </p:grpSp>
      <p:grpSp>
        <p:nvGrpSpPr>
          <p:cNvPr id="4" name="Group 4"/>
          <p:cNvGrpSpPr/>
          <p:nvPr/>
        </p:nvGrpSpPr>
        <p:grpSpPr>
          <a:xfrm>
            <a:off x="885530" y="2263607"/>
            <a:ext cx="7480440" cy="6994693"/>
            <a:chOff x="0" y="0"/>
            <a:chExt cx="9973920" cy="9326258"/>
          </a:xfrm>
        </p:grpSpPr>
        <p:sp>
          <p:nvSpPr>
            <p:cNvPr id="5" name="Freeform 5"/>
            <p:cNvSpPr/>
            <p:nvPr/>
          </p:nvSpPr>
          <p:spPr>
            <a:xfrm>
              <a:off x="0" y="0"/>
              <a:ext cx="9973945" cy="9326245"/>
            </a:xfrm>
            <a:custGeom>
              <a:avLst/>
              <a:gdLst/>
              <a:ahLst/>
              <a:cxnLst/>
              <a:rect l="l" t="t" r="r" b="b"/>
              <a:pathLst>
                <a:path w="9973945" h="9326245">
                  <a:moveTo>
                    <a:pt x="0" y="0"/>
                  </a:moveTo>
                  <a:lnTo>
                    <a:pt x="9973945" y="0"/>
                  </a:lnTo>
                  <a:lnTo>
                    <a:pt x="9973945" y="9326245"/>
                  </a:lnTo>
                  <a:lnTo>
                    <a:pt x="0" y="9326245"/>
                  </a:lnTo>
                  <a:lnTo>
                    <a:pt x="0" y="0"/>
                  </a:lnTo>
                  <a:close/>
                </a:path>
              </a:pathLst>
            </a:custGeom>
            <a:blipFill>
              <a:blip r:embed="rId4"/>
              <a:stretch>
                <a:fillRect/>
              </a:stretch>
            </a:blipFill>
          </p:spPr>
        </p:sp>
      </p:grpSp>
      <p:grpSp>
        <p:nvGrpSpPr>
          <p:cNvPr id="6" name="Group 6"/>
          <p:cNvGrpSpPr/>
          <p:nvPr/>
        </p:nvGrpSpPr>
        <p:grpSpPr>
          <a:xfrm>
            <a:off x="9353550" y="2757059"/>
            <a:ext cx="7087352" cy="5534882"/>
            <a:chOff x="0" y="0"/>
            <a:chExt cx="9449803" cy="7379843"/>
          </a:xfrm>
        </p:grpSpPr>
        <p:sp>
          <p:nvSpPr>
            <p:cNvPr id="7" name="Freeform 7"/>
            <p:cNvSpPr/>
            <p:nvPr/>
          </p:nvSpPr>
          <p:spPr>
            <a:xfrm>
              <a:off x="0" y="0"/>
              <a:ext cx="9449816" cy="7379843"/>
            </a:xfrm>
            <a:custGeom>
              <a:avLst/>
              <a:gdLst/>
              <a:ahLst/>
              <a:cxnLst/>
              <a:rect l="l" t="t" r="r" b="b"/>
              <a:pathLst>
                <a:path w="9449816" h="7379843">
                  <a:moveTo>
                    <a:pt x="0" y="0"/>
                  </a:moveTo>
                  <a:lnTo>
                    <a:pt x="9449816" y="0"/>
                  </a:lnTo>
                  <a:lnTo>
                    <a:pt x="9449816" y="7379843"/>
                  </a:lnTo>
                  <a:lnTo>
                    <a:pt x="0" y="7379843"/>
                  </a:lnTo>
                  <a:lnTo>
                    <a:pt x="0" y="0"/>
                  </a:lnTo>
                  <a:close/>
                </a:path>
              </a:pathLst>
            </a:custGeom>
            <a:blipFill>
              <a:blip r:embed="rId5"/>
              <a:stretch>
                <a:fillRect/>
              </a:stretch>
            </a:blipFill>
          </p:spPr>
        </p:sp>
      </p:grpSp>
      <p:sp>
        <p:nvSpPr>
          <p:cNvPr id="8" name="TextBox 8"/>
          <p:cNvSpPr txBox="1"/>
          <p:nvPr/>
        </p:nvSpPr>
        <p:spPr>
          <a:xfrm>
            <a:off x="885530" y="-57150"/>
            <a:ext cx="5147167" cy="828646"/>
          </a:xfrm>
          <a:prstGeom prst="rect">
            <a:avLst/>
          </a:prstGeom>
        </p:spPr>
        <p:txBody>
          <a:bodyPr lIns="0" tIns="0" rIns="0" bIns="0" rtlCol="0" anchor="t">
            <a:spAutoFit/>
          </a:bodyPr>
          <a:lstStyle/>
          <a:p>
            <a:pPr algn="l">
              <a:lnSpc>
                <a:spcPts val="6298"/>
              </a:lnSpc>
            </a:pPr>
            <a:r>
              <a:rPr lang="en-US" sz="4498" b="1">
                <a:solidFill>
                  <a:srgbClr val="FFFFFF"/>
                </a:solidFill>
                <a:latin typeface="Open Sans Bold"/>
                <a:ea typeface="Open Sans Bold"/>
                <a:cs typeface="Open Sans Bold"/>
                <a:sym typeface="Open Sans Bold"/>
              </a:rPr>
              <a:t>4. Cài đặt mô hình</a:t>
            </a:r>
          </a:p>
        </p:txBody>
      </p:sp>
      <p:sp>
        <p:nvSpPr>
          <p:cNvPr id="9" name="TextBox 9"/>
          <p:cNvSpPr txBox="1"/>
          <p:nvPr/>
        </p:nvSpPr>
        <p:spPr>
          <a:xfrm>
            <a:off x="944147" y="1455420"/>
            <a:ext cx="5181600" cy="914400"/>
          </a:xfrm>
          <a:prstGeom prst="rect">
            <a:avLst/>
          </a:prstGeom>
        </p:spPr>
        <p:txBody>
          <a:bodyPr lIns="0" tIns="0" rIns="0" bIns="0" rtlCol="0" anchor="t">
            <a:spAutoFit/>
          </a:bodyPr>
          <a:lstStyle/>
          <a:p>
            <a:pPr algn="l">
              <a:lnSpc>
                <a:spcPts val="3600"/>
              </a:lnSpc>
            </a:pPr>
            <a:r>
              <a:rPr lang="en-US" sz="3000">
                <a:solidFill>
                  <a:srgbClr val="000000"/>
                </a:solidFill>
                <a:latin typeface="Open Sans"/>
                <a:ea typeface="Open Sans"/>
                <a:cs typeface="Open Sans"/>
                <a:sym typeface="Open Sans"/>
              </a:rPr>
              <a:t>Phương pháp Elbow Method</a:t>
            </a:r>
          </a:p>
          <a:p>
            <a:pPr algn="l">
              <a:lnSpc>
                <a:spcPts val="3600"/>
              </a:lnSpc>
            </a:pPr>
            <a:endParaRPr lang="en-US" sz="3000">
              <a:solidFill>
                <a:srgbClr val="000000"/>
              </a:solidFill>
              <a:latin typeface="Open Sans"/>
              <a:ea typeface="Open Sans"/>
              <a:cs typeface="Open Sans"/>
              <a:sym typeface="Open Sans"/>
            </a:endParaRPr>
          </a:p>
        </p:txBody>
      </p:sp>
      <p:sp>
        <p:nvSpPr>
          <p:cNvPr id="10" name="TextBox 10"/>
          <p:cNvSpPr txBox="1"/>
          <p:nvPr/>
        </p:nvSpPr>
        <p:spPr>
          <a:xfrm>
            <a:off x="16136858" y="9667392"/>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Trang 21/28</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24" b="-23"/>
              </a:stretch>
            </a:blipFill>
          </p:spPr>
        </p:sp>
      </p:grpSp>
      <p:grpSp>
        <p:nvGrpSpPr>
          <p:cNvPr id="4" name="Group 4"/>
          <p:cNvGrpSpPr/>
          <p:nvPr/>
        </p:nvGrpSpPr>
        <p:grpSpPr>
          <a:xfrm>
            <a:off x="944147" y="2496074"/>
            <a:ext cx="6610245" cy="5294852"/>
            <a:chOff x="0" y="0"/>
            <a:chExt cx="8813660" cy="7059803"/>
          </a:xfrm>
        </p:grpSpPr>
        <p:sp>
          <p:nvSpPr>
            <p:cNvPr id="5" name="Freeform 5"/>
            <p:cNvSpPr/>
            <p:nvPr/>
          </p:nvSpPr>
          <p:spPr>
            <a:xfrm>
              <a:off x="0" y="0"/>
              <a:ext cx="8813673" cy="7059803"/>
            </a:xfrm>
            <a:custGeom>
              <a:avLst/>
              <a:gdLst/>
              <a:ahLst/>
              <a:cxnLst/>
              <a:rect l="l" t="t" r="r" b="b"/>
              <a:pathLst>
                <a:path w="8813673" h="7059803">
                  <a:moveTo>
                    <a:pt x="0" y="0"/>
                  </a:moveTo>
                  <a:lnTo>
                    <a:pt x="8813673" y="0"/>
                  </a:lnTo>
                  <a:lnTo>
                    <a:pt x="8813673" y="7059803"/>
                  </a:lnTo>
                  <a:lnTo>
                    <a:pt x="0" y="7059803"/>
                  </a:lnTo>
                  <a:lnTo>
                    <a:pt x="0" y="0"/>
                  </a:lnTo>
                  <a:close/>
                </a:path>
              </a:pathLst>
            </a:custGeom>
            <a:blipFill>
              <a:blip r:embed="rId4"/>
              <a:stretch>
                <a:fillRect/>
              </a:stretch>
            </a:blipFill>
          </p:spPr>
        </p:sp>
      </p:grpSp>
      <p:grpSp>
        <p:nvGrpSpPr>
          <p:cNvPr id="6" name="Group 6"/>
          <p:cNvGrpSpPr/>
          <p:nvPr/>
        </p:nvGrpSpPr>
        <p:grpSpPr>
          <a:xfrm>
            <a:off x="9272826" y="1912620"/>
            <a:ext cx="7027755" cy="6545780"/>
            <a:chOff x="0" y="0"/>
            <a:chExt cx="9370339" cy="8727707"/>
          </a:xfrm>
        </p:grpSpPr>
        <p:sp>
          <p:nvSpPr>
            <p:cNvPr id="7" name="Freeform 7"/>
            <p:cNvSpPr/>
            <p:nvPr/>
          </p:nvSpPr>
          <p:spPr>
            <a:xfrm>
              <a:off x="0" y="0"/>
              <a:ext cx="9370314" cy="8727694"/>
            </a:xfrm>
            <a:custGeom>
              <a:avLst/>
              <a:gdLst/>
              <a:ahLst/>
              <a:cxnLst/>
              <a:rect l="l" t="t" r="r" b="b"/>
              <a:pathLst>
                <a:path w="9370314" h="8727694">
                  <a:moveTo>
                    <a:pt x="0" y="0"/>
                  </a:moveTo>
                  <a:lnTo>
                    <a:pt x="9370314" y="0"/>
                  </a:lnTo>
                  <a:lnTo>
                    <a:pt x="9370314" y="8727694"/>
                  </a:lnTo>
                  <a:lnTo>
                    <a:pt x="0" y="8727694"/>
                  </a:lnTo>
                  <a:lnTo>
                    <a:pt x="0" y="0"/>
                  </a:lnTo>
                  <a:close/>
                </a:path>
              </a:pathLst>
            </a:custGeom>
            <a:blipFill>
              <a:blip r:embed="rId5"/>
              <a:stretch>
                <a:fillRect/>
              </a:stretch>
            </a:blipFill>
          </p:spPr>
        </p:sp>
      </p:grpSp>
      <p:sp>
        <p:nvSpPr>
          <p:cNvPr id="8" name="TextBox 8"/>
          <p:cNvSpPr txBox="1"/>
          <p:nvPr/>
        </p:nvSpPr>
        <p:spPr>
          <a:xfrm>
            <a:off x="885530" y="-57150"/>
            <a:ext cx="5147167" cy="904875"/>
          </a:xfrm>
          <a:prstGeom prst="rect">
            <a:avLst/>
          </a:prstGeom>
        </p:spPr>
        <p:txBody>
          <a:bodyPr lIns="0" tIns="0" rIns="0" bIns="0" rtlCol="0" anchor="t">
            <a:spAutoFit/>
          </a:bodyPr>
          <a:lstStyle/>
          <a:p>
            <a:pPr algn="l">
              <a:lnSpc>
                <a:spcPts val="6298"/>
              </a:lnSpc>
            </a:pPr>
            <a:r>
              <a:rPr lang="en-US" sz="4498" b="1">
                <a:solidFill>
                  <a:srgbClr val="FFFFFF"/>
                </a:solidFill>
                <a:latin typeface="Open Sans Bold"/>
                <a:ea typeface="Open Sans Bold"/>
                <a:cs typeface="Open Sans Bold"/>
                <a:sym typeface="Open Sans Bold"/>
              </a:rPr>
              <a:t>4. Cài đặt mô hình</a:t>
            </a:r>
          </a:p>
        </p:txBody>
      </p:sp>
      <p:sp>
        <p:nvSpPr>
          <p:cNvPr id="9" name="TextBox 9"/>
          <p:cNvSpPr txBox="1"/>
          <p:nvPr/>
        </p:nvSpPr>
        <p:spPr>
          <a:xfrm>
            <a:off x="944146" y="1455420"/>
            <a:ext cx="5761453" cy="457200"/>
          </a:xfrm>
          <a:prstGeom prst="rect">
            <a:avLst/>
          </a:prstGeom>
        </p:spPr>
        <p:txBody>
          <a:bodyPr wrap="square" lIns="0" tIns="0" rIns="0" bIns="0" rtlCol="0" anchor="t">
            <a:spAutoFit/>
          </a:bodyPr>
          <a:lstStyle/>
          <a:p>
            <a:pPr algn="l">
              <a:lnSpc>
                <a:spcPts val="3600"/>
              </a:lnSpc>
            </a:pPr>
            <a:r>
              <a:rPr lang="en-US" sz="3000" dirty="0" err="1">
                <a:solidFill>
                  <a:srgbClr val="000000"/>
                </a:solidFill>
                <a:latin typeface="Open Sans"/>
                <a:ea typeface="Open Sans"/>
                <a:cs typeface="Open Sans"/>
                <a:sym typeface="Open Sans"/>
              </a:rPr>
              <a:t>Phương</a:t>
            </a:r>
            <a:r>
              <a:rPr lang="en-US" sz="3000" dirty="0">
                <a:solidFill>
                  <a:srgbClr val="000000"/>
                </a:solidFill>
                <a:latin typeface="Open Sans"/>
                <a:ea typeface="Open Sans"/>
                <a:cs typeface="Open Sans"/>
                <a:sym typeface="Open Sans"/>
              </a:rPr>
              <a:t> </a:t>
            </a:r>
            <a:r>
              <a:rPr lang="en-US" sz="3000" dirty="0" err="1">
                <a:solidFill>
                  <a:srgbClr val="000000"/>
                </a:solidFill>
                <a:latin typeface="Open Sans"/>
                <a:ea typeface="Open Sans"/>
                <a:cs typeface="Open Sans"/>
                <a:sym typeface="Open Sans"/>
              </a:rPr>
              <a:t>pháp</a:t>
            </a:r>
            <a:r>
              <a:rPr lang="en-US" sz="3000" dirty="0">
                <a:solidFill>
                  <a:srgbClr val="000000"/>
                </a:solidFill>
                <a:latin typeface="Open Sans"/>
                <a:ea typeface="Open Sans"/>
                <a:cs typeface="Open Sans"/>
                <a:sym typeface="Open Sans"/>
              </a:rPr>
              <a:t> Silhouette Score</a:t>
            </a:r>
          </a:p>
        </p:txBody>
      </p:sp>
      <p:sp>
        <p:nvSpPr>
          <p:cNvPr id="10" name="TextBox 10"/>
          <p:cNvSpPr txBox="1"/>
          <p:nvPr/>
        </p:nvSpPr>
        <p:spPr>
          <a:xfrm>
            <a:off x="16300580" y="971088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Trang 22/28</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24" b="-23"/>
              </a:stretch>
            </a:blipFill>
          </p:spPr>
        </p:sp>
      </p:grpSp>
      <p:grpSp>
        <p:nvGrpSpPr>
          <p:cNvPr id="4" name="Group 4"/>
          <p:cNvGrpSpPr/>
          <p:nvPr/>
        </p:nvGrpSpPr>
        <p:grpSpPr>
          <a:xfrm>
            <a:off x="885530" y="2359924"/>
            <a:ext cx="5922502" cy="5567153"/>
            <a:chOff x="0" y="0"/>
            <a:chExt cx="7896670" cy="7422871"/>
          </a:xfrm>
        </p:grpSpPr>
        <p:sp>
          <p:nvSpPr>
            <p:cNvPr id="5" name="Freeform 5"/>
            <p:cNvSpPr/>
            <p:nvPr/>
          </p:nvSpPr>
          <p:spPr>
            <a:xfrm>
              <a:off x="0" y="0"/>
              <a:ext cx="7896733" cy="7422896"/>
            </a:xfrm>
            <a:custGeom>
              <a:avLst/>
              <a:gdLst/>
              <a:ahLst/>
              <a:cxnLst/>
              <a:rect l="l" t="t" r="r" b="b"/>
              <a:pathLst>
                <a:path w="7896733" h="7422896">
                  <a:moveTo>
                    <a:pt x="0" y="0"/>
                  </a:moveTo>
                  <a:lnTo>
                    <a:pt x="7896733" y="0"/>
                  </a:lnTo>
                  <a:lnTo>
                    <a:pt x="7896733" y="7422896"/>
                  </a:lnTo>
                  <a:lnTo>
                    <a:pt x="0" y="7422896"/>
                  </a:lnTo>
                  <a:lnTo>
                    <a:pt x="0" y="0"/>
                  </a:lnTo>
                  <a:close/>
                </a:path>
              </a:pathLst>
            </a:custGeom>
            <a:blipFill>
              <a:blip r:embed="rId4"/>
              <a:stretch>
                <a:fillRect/>
              </a:stretch>
            </a:blipFill>
          </p:spPr>
        </p:sp>
      </p:grpSp>
      <p:grpSp>
        <p:nvGrpSpPr>
          <p:cNvPr id="6" name="Group 6"/>
          <p:cNvGrpSpPr/>
          <p:nvPr/>
        </p:nvGrpSpPr>
        <p:grpSpPr>
          <a:xfrm>
            <a:off x="8122482" y="1788252"/>
            <a:ext cx="7586815" cy="7009695"/>
            <a:chOff x="0" y="0"/>
            <a:chExt cx="10115753" cy="9346260"/>
          </a:xfrm>
        </p:grpSpPr>
        <p:sp>
          <p:nvSpPr>
            <p:cNvPr id="7" name="Freeform 7"/>
            <p:cNvSpPr/>
            <p:nvPr/>
          </p:nvSpPr>
          <p:spPr>
            <a:xfrm>
              <a:off x="0" y="0"/>
              <a:ext cx="10115804" cy="9346311"/>
            </a:xfrm>
            <a:custGeom>
              <a:avLst/>
              <a:gdLst/>
              <a:ahLst/>
              <a:cxnLst/>
              <a:rect l="l" t="t" r="r" b="b"/>
              <a:pathLst>
                <a:path w="10115804" h="9346311">
                  <a:moveTo>
                    <a:pt x="0" y="0"/>
                  </a:moveTo>
                  <a:lnTo>
                    <a:pt x="10115804" y="0"/>
                  </a:lnTo>
                  <a:lnTo>
                    <a:pt x="10115804" y="9346311"/>
                  </a:lnTo>
                  <a:lnTo>
                    <a:pt x="0" y="9346311"/>
                  </a:lnTo>
                  <a:lnTo>
                    <a:pt x="0" y="0"/>
                  </a:lnTo>
                  <a:close/>
                </a:path>
              </a:pathLst>
            </a:custGeom>
            <a:blipFill>
              <a:blip r:embed="rId5"/>
              <a:stretch>
                <a:fillRect/>
              </a:stretch>
            </a:blipFill>
          </p:spPr>
        </p:sp>
      </p:grpSp>
      <p:sp>
        <p:nvSpPr>
          <p:cNvPr id="8" name="TextBox 8"/>
          <p:cNvSpPr txBox="1"/>
          <p:nvPr/>
        </p:nvSpPr>
        <p:spPr>
          <a:xfrm>
            <a:off x="885530" y="-57150"/>
            <a:ext cx="5147167" cy="904875"/>
          </a:xfrm>
          <a:prstGeom prst="rect">
            <a:avLst/>
          </a:prstGeom>
        </p:spPr>
        <p:txBody>
          <a:bodyPr lIns="0" tIns="0" rIns="0" bIns="0" rtlCol="0" anchor="t">
            <a:spAutoFit/>
          </a:bodyPr>
          <a:lstStyle/>
          <a:p>
            <a:pPr algn="l">
              <a:lnSpc>
                <a:spcPts val="6298"/>
              </a:lnSpc>
            </a:pPr>
            <a:r>
              <a:rPr lang="en-US" sz="4498" b="1">
                <a:solidFill>
                  <a:srgbClr val="FFFFFF"/>
                </a:solidFill>
                <a:latin typeface="Open Sans Bold"/>
                <a:ea typeface="Open Sans Bold"/>
                <a:cs typeface="Open Sans Bold"/>
                <a:sym typeface="Open Sans Bold"/>
              </a:rPr>
              <a:t>4. Cài đặt mô hình</a:t>
            </a:r>
          </a:p>
        </p:txBody>
      </p:sp>
      <p:sp>
        <p:nvSpPr>
          <p:cNvPr id="9" name="TextBox 9"/>
          <p:cNvSpPr txBox="1"/>
          <p:nvPr/>
        </p:nvSpPr>
        <p:spPr>
          <a:xfrm>
            <a:off x="944147" y="1455420"/>
            <a:ext cx="6312456" cy="457200"/>
          </a:xfrm>
          <a:prstGeom prst="rect">
            <a:avLst/>
          </a:prstGeom>
        </p:spPr>
        <p:txBody>
          <a:bodyPr lIns="0" tIns="0" rIns="0" bIns="0" rtlCol="0" anchor="t">
            <a:spAutoFit/>
          </a:bodyPr>
          <a:lstStyle/>
          <a:p>
            <a:pPr algn="l">
              <a:lnSpc>
                <a:spcPts val="3600"/>
              </a:lnSpc>
            </a:pPr>
            <a:r>
              <a:rPr lang="en-US" sz="3000">
                <a:solidFill>
                  <a:srgbClr val="000000"/>
                </a:solidFill>
                <a:latin typeface="Open Sans"/>
                <a:ea typeface="Open Sans"/>
                <a:cs typeface="Open Sans"/>
                <a:sym typeface="Open Sans"/>
              </a:rPr>
              <a:t>Phương pháp Davies–Bouldin Index</a:t>
            </a:r>
          </a:p>
        </p:txBody>
      </p:sp>
      <p:sp>
        <p:nvSpPr>
          <p:cNvPr id="10" name="TextBox 10"/>
          <p:cNvSpPr txBox="1"/>
          <p:nvPr/>
        </p:nvSpPr>
        <p:spPr>
          <a:xfrm>
            <a:off x="16180355" y="9732638"/>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Trang 23/28</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24" b="-23"/>
              </a:stretch>
            </a:blipFill>
          </p:spPr>
        </p:sp>
      </p:grpSp>
      <p:grpSp>
        <p:nvGrpSpPr>
          <p:cNvPr id="4" name="Group 4"/>
          <p:cNvGrpSpPr/>
          <p:nvPr/>
        </p:nvGrpSpPr>
        <p:grpSpPr>
          <a:xfrm>
            <a:off x="1617555" y="2028644"/>
            <a:ext cx="8393630" cy="1005488"/>
            <a:chOff x="0" y="0"/>
            <a:chExt cx="11191507" cy="1340650"/>
          </a:xfrm>
        </p:grpSpPr>
        <p:sp>
          <p:nvSpPr>
            <p:cNvPr id="5" name="Freeform 5"/>
            <p:cNvSpPr/>
            <p:nvPr/>
          </p:nvSpPr>
          <p:spPr>
            <a:xfrm>
              <a:off x="0" y="0"/>
              <a:ext cx="11191494" cy="1340612"/>
            </a:xfrm>
            <a:custGeom>
              <a:avLst/>
              <a:gdLst/>
              <a:ahLst/>
              <a:cxnLst/>
              <a:rect l="l" t="t" r="r" b="b"/>
              <a:pathLst>
                <a:path w="11191494" h="1340612">
                  <a:moveTo>
                    <a:pt x="0" y="0"/>
                  </a:moveTo>
                  <a:lnTo>
                    <a:pt x="11191494" y="0"/>
                  </a:lnTo>
                  <a:lnTo>
                    <a:pt x="11191494" y="1340612"/>
                  </a:lnTo>
                  <a:lnTo>
                    <a:pt x="0" y="1340612"/>
                  </a:lnTo>
                  <a:lnTo>
                    <a:pt x="0" y="0"/>
                  </a:lnTo>
                  <a:close/>
                </a:path>
              </a:pathLst>
            </a:custGeom>
            <a:blipFill>
              <a:blip r:embed="rId3"/>
              <a:stretch>
                <a:fillRect b="-2"/>
              </a:stretch>
            </a:blipFill>
          </p:spPr>
        </p:sp>
      </p:grpSp>
      <p:grpSp>
        <p:nvGrpSpPr>
          <p:cNvPr id="6" name="Group 6"/>
          <p:cNvGrpSpPr/>
          <p:nvPr/>
        </p:nvGrpSpPr>
        <p:grpSpPr>
          <a:xfrm>
            <a:off x="1617555" y="4356040"/>
            <a:ext cx="9722939" cy="1164727"/>
            <a:chOff x="0" y="0"/>
            <a:chExt cx="12963919" cy="1552969"/>
          </a:xfrm>
        </p:grpSpPr>
        <p:sp>
          <p:nvSpPr>
            <p:cNvPr id="7" name="Freeform 7"/>
            <p:cNvSpPr/>
            <p:nvPr/>
          </p:nvSpPr>
          <p:spPr>
            <a:xfrm>
              <a:off x="0" y="0"/>
              <a:ext cx="12963906" cy="1552956"/>
            </a:xfrm>
            <a:custGeom>
              <a:avLst/>
              <a:gdLst/>
              <a:ahLst/>
              <a:cxnLst/>
              <a:rect l="l" t="t" r="r" b="b"/>
              <a:pathLst>
                <a:path w="12963906" h="1552956">
                  <a:moveTo>
                    <a:pt x="0" y="0"/>
                  </a:moveTo>
                  <a:lnTo>
                    <a:pt x="12963906" y="0"/>
                  </a:lnTo>
                  <a:lnTo>
                    <a:pt x="12963906" y="1552956"/>
                  </a:lnTo>
                  <a:lnTo>
                    <a:pt x="0" y="1552956"/>
                  </a:lnTo>
                  <a:lnTo>
                    <a:pt x="0" y="0"/>
                  </a:lnTo>
                  <a:close/>
                </a:path>
              </a:pathLst>
            </a:custGeom>
            <a:blipFill>
              <a:blip r:embed="rId3"/>
              <a:stretch>
                <a:fillRect/>
              </a:stretch>
            </a:blipFill>
          </p:spPr>
        </p:sp>
      </p:grpSp>
      <p:sp>
        <p:nvSpPr>
          <p:cNvPr id="8" name="TextBox 8"/>
          <p:cNvSpPr txBox="1"/>
          <p:nvPr/>
        </p:nvSpPr>
        <p:spPr>
          <a:xfrm>
            <a:off x="885530" y="-57150"/>
            <a:ext cx="5147167" cy="904875"/>
          </a:xfrm>
          <a:prstGeom prst="rect">
            <a:avLst/>
          </a:prstGeom>
        </p:spPr>
        <p:txBody>
          <a:bodyPr lIns="0" tIns="0" rIns="0" bIns="0" rtlCol="0" anchor="t">
            <a:spAutoFit/>
          </a:bodyPr>
          <a:lstStyle/>
          <a:p>
            <a:pPr algn="l">
              <a:lnSpc>
                <a:spcPts val="6298"/>
              </a:lnSpc>
            </a:pPr>
            <a:r>
              <a:rPr lang="en-US" sz="4498" b="1">
                <a:solidFill>
                  <a:srgbClr val="FFFFFF"/>
                </a:solidFill>
                <a:latin typeface="Open Sans Bold"/>
                <a:ea typeface="Open Sans Bold"/>
                <a:cs typeface="Open Sans Bold"/>
                <a:sym typeface="Open Sans Bold"/>
              </a:rPr>
              <a:t>4. Cài đặt mô hình</a:t>
            </a:r>
          </a:p>
        </p:txBody>
      </p:sp>
      <p:sp>
        <p:nvSpPr>
          <p:cNvPr id="9" name="TextBox 9"/>
          <p:cNvSpPr txBox="1"/>
          <p:nvPr/>
        </p:nvSpPr>
        <p:spPr>
          <a:xfrm>
            <a:off x="1269892" y="3491332"/>
            <a:ext cx="1549508" cy="542915"/>
          </a:xfrm>
          <a:prstGeom prst="rect">
            <a:avLst/>
          </a:prstGeom>
        </p:spPr>
        <p:txBody>
          <a:bodyPr wrap="square" lIns="0" tIns="0" rIns="0" bIns="0" rtlCol="0" anchor="t">
            <a:spAutoFit/>
          </a:bodyPr>
          <a:lstStyle/>
          <a:p>
            <a:pPr marL="685576" lvl="2" indent="-228525" algn="ctr">
              <a:lnSpc>
                <a:spcPts val="4198"/>
              </a:lnSpc>
              <a:buFont typeface="Arial"/>
              <a:buChar char="⚬"/>
            </a:pPr>
            <a:r>
              <a:rPr lang="en-US" sz="2999" dirty="0">
                <a:solidFill>
                  <a:srgbClr val="000000"/>
                </a:solidFill>
                <a:latin typeface="Open Sans"/>
                <a:ea typeface="Open Sans"/>
                <a:cs typeface="Open Sans"/>
                <a:sym typeface="Open Sans"/>
              </a:rPr>
              <a:t>K=2</a:t>
            </a:r>
          </a:p>
        </p:txBody>
      </p:sp>
      <p:sp>
        <p:nvSpPr>
          <p:cNvPr id="10" name="TextBox 10"/>
          <p:cNvSpPr txBox="1"/>
          <p:nvPr/>
        </p:nvSpPr>
        <p:spPr>
          <a:xfrm>
            <a:off x="1269892" y="1306973"/>
            <a:ext cx="1549508" cy="542915"/>
          </a:xfrm>
          <a:prstGeom prst="rect">
            <a:avLst/>
          </a:prstGeom>
        </p:spPr>
        <p:txBody>
          <a:bodyPr wrap="square" lIns="0" tIns="0" rIns="0" bIns="0" rtlCol="0" anchor="t">
            <a:spAutoFit/>
          </a:bodyPr>
          <a:lstStyle/>
          <a:p>
            <a:pPr marL="685576" lvl="2" indent="-228525" algn="ctr">
              <a:lnSpc>
                <a:spcPts val="4198"/>
              </a:lnSpc>
              <a:buFont typeface="Arial"/>
              <a:buChar char="⚬"/>
            </a:pPr>
            <a:r>
              <a:rPr lang="en-US" sz="2999" dirty="0">
                <a:solidFill>
                  <a:srgbClr val="000000"/>
                </a:solidFill>
                <a:latin typeface="Open Sans"/>
                <a:ea typeface="Open Sans"/>
                <a:cs typeface="Open Sans"/>
                <a:sym typeface="Open Sans"/>
              </a:rPr>
              <a:t>K=4</a:t>
            </a:r>
          </a:p>
        </p:txBody>
      </p:sp>
      <p:sp>
        <p:nvSpPr>
          <p:cNvPr id="11" name="TextBox 11"/>
          <p:cNvSpPr txBox="1"/>
          <p:nvPr/>
        </p:nvSpPr>
        <p:spPr>
          <a:xfrm>
            <a:off x="16115109" y="9667392"/>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Trang 24/28</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24" b="-23"/>
              </a:stretch>
            </a:blipFill>
          </p:spPr>
        </p:sp>
      </p:grpSp>
      <p:grpSp>
        <p:nvGrpSpPr>
          <p:cNvPr id="4" name="Group 4"/>
          <p:cNvGrpSpPr/>
          <p:nvPr/>
        </p:nvGrpSpPr>
        <p:grpSpPr>
          <a:xfrm>
            <a:off x="1028700" y="2408339"/>
            <a:ext cx="6967061" cy="5485009"/>
            <a:chOff x="0" y="0"/>
            <a:chExt cx="9289415" cy="7313346"/>
          </a:xfrm>
        </p:grpSpPr>
        <p:sp>
          <p:nvSpPr>
            <p:cNvPr id="5" name="Freeform 5"/>
            <p:cNvSpPr/>
            <p:nvPr/>
          </p:nvSpPr>
          <p:spPr>
            <a:xfrm>
              <a:off x="0" y="0"/>
              <a:ext cx="9289415" cy="7313295"/>
            </a:xfrm>
            <a:custGeom>
              <a:avLst/>
              <a:gdLst/>
              <a:ahLst/>
              <a:cxnLst/>
              <a:rect l="l" t="t" r="r" b="b"/>
              <a:pathLst>
                <a:path w="9289415" h="7313295">
                  <a:moveTo>
                    <a:pt x="0" y="0"/>
                  </a:moveTo>
                  <a:lnTo>
                    <a:pt x="9289415" y="0"/>
                  </a:lnTo>
                  <a:lnTo>
                    <a:pt x="9289415" y="7313295"/>
                  </a:lnTo>
                  <a:lnTo>
                    <a:pt x="0" y="7313295"/>
                  </a:lnTo>
                  <a:lnTo>
                    <a:pt x="0" y="0"/>
                  </a:lnTo>
                  <a:close/>
                </a:path>
              </a:pathLst>
            </a:custGeom>
            <a:blipFill>
              <a:blip r:embed="rId4"/>
              <a:stretch>
                <a:fillRect/>
              </a:stretch>
            </a:blipFill>
          </p:spPr>
        </p:sp>
      </p:grpSp>
      <p:grpSp>
        <p:nvGrpSpPr>
          <p:cNvPr id="6" name="Group 6"/>
          <p:cNvGrpSpPr/>
          <p:nvPr/>
        </p:nvGrpSpPr>
        <p:grpSpPr>
          <a:xfrm>
            <a:off x="10102558" y="2508590"/>
            <a:ext cx="6880517" cy="5384759"/>
            <a:chOff x="0" y="0"/>
            <a:chExt cx="9174023" cy="7179678"/>
          </a:xfrm>
        </p:grpSpPr>
        <p:sp>
          <p:nvSpPr>
            <p:cNvPr id="7" name="Freeform 7"/>
            <p:cNvSpPr/>
            <p:nvPr/>
          </p:nvSpPr>
          <p:spPr>
            <a:xfrm>
              <a:off x="0" y="0"/>
              <a:ext cx="9173972" cy="7179691"/>
            </a:xfrm>
            <a:custGeom>
              <a:avLst/>
              <a:gdLst/>
              <a:ahLst/>
              <a:cxnLst/>
              <a:rect l="l" t="t" r="r" b="b"/>
              <a:pathLst>
                <a:path w="9173972" h="7179691">
                  <a:moveTo>
                    <a:pt x="0" y="0"/>
                  </a:moveTo>
                  <a:lnTo>
                    <a:pt x="9173972" y="0"/>
                  </a:lnTo>
                  <a:lnTo>
                    <a:pt x="9173972" y="7179691"/>
                  </a:lnTo>
                  <a:lnTo>
                    <a:pt x="0" y="7179691"/>
                  </a:lnTo>
                  <a:lnTo>
                    <a:pt x="0" y="0"/>
                  </a:lnTo>
                  <a:close/>
                </a:path>
              </a:pathLst>
            </a:custGeom>
            <a:blipFill>
              <a:blip r:embed="rId5"/>
              <a:stretch>
                <a:fillRect/>
              </a:stretch>
            </a:blipFill>
          </p:spPr>
        </p:sp>
      </p:grpSp>
      <p:sp>
        <p:nvSpPr>
          <p:cNvPr id="8" name="TextBox 8"/>
          <p:cNvSpPr txBox="1"/>
          <p:nvPr/>
        </p:nvSpPr>
        <p:spPr>
          <a:xfrm>
            <a:off x="885530" y="-57150"/>
            <a:ext cx="5661127" cy="904875"/>
          </a:xfrm>
          <a:prstGeom prst="rect">
            <a:avLst/>
          </a:prstGeom>
        </p:spPr>
        <p:txBody>
          <a:bodyPr lIns="0" tIns="0" rIns="0" bIns="0" rtlCol="0" anchor="t">
            <a:spAutoFit/>
          </a:bodyPr>
          <a:lstStyle/>
          <a:p>
            <a:pPr algn="l">
              <a:lnSpc>
                <a:spcPts val="6298"/>
              </a:lnSpc>
            </a:pPr>
            <a:r>
              <a:rPr lang="en-US" sz="4498" b="1">
                <a:solidFill>
                  <a:srgbClr val="FFFFFF"/>
                </a:solidFill>
                <a:latin typeface="Open Sans Bold"/>
                <a:ea typeface="Open Sans Bold"/>
                <a:cs typeface="Open Sans Bold"/>
                <a:sym typeface="Open Sans Bold"/>
              </a:rPr>
              <a:t>5. Đánh giá mô hình</a:t>
            </a:r>
          </a:p>
        </p:txBody>
      </p:sp>
      <p:sp>
        <p:nvSpPr>
          <p:cNvPr id="9" name="TextBox 9"/>
          <p:cNvSpPr txBox="1"/>
          <p:nvPr/>
        </p:nvSpPr>
        <p:spPr>
          <a:xfrm>
            <a:off x="10810294" y="1535554"/>
            <a:ext cx="1610306" cy="542915"/>
          </a:xfrm>
          <a:prstGeom prst="rect">
            <a:avLst/>
          </a:prstGeom>
        </p:spPr>
        <p:txBody>
          <a:bodyPr wrap="square" lIns="0" tIns="0" rIns="0" bIns="0" rtlCol="0" anchor="t">
            <a:spAutoFit/>
          </a:bodyPr>
          <a:lstStyle/>
          <a:p>
            <a:pPr marL="685576" lvl="2" indent="-228525" algn="ctr">
              <a:lnSpc>
                <a:spcPts val="4198"/>
              </a:lnSpc>
              <a:buFont typeface="Arial"/>
              <a:buChar char="⚬"/>
            </a:pPr>
            <a:r>
              <a:rPr lang="en-US" sz="2999" dirty="0">
                <a:solidFill>
                  <a:srgbClr val="000000"/>
                </a:solidFill>
                <a:latin typeface="Open Sans"/>
                <a:ea typeface="Open Sans"/>
                <a:cs typeface="Open Sans"/>
                <a:sym typeface="Open Sans"/>
              </a:rPr>
              <a:t>K=2</a:t>
            </a:r>
          </a:p>
        </p:txBody>
      </p:sp>
      <p:sp>
        <p:nvSpPr>
          <p:cNvPr id="10" name="TextBox 10"/>
          <p:cNvSpPr txBox="1"/>
          <p:nvPr/>
        </p:nvSpPr>
        <p:spPr>
          <a:xfrm>
            <a:off x="1445781" y="1507007"/>
            <a:ext cx="1754619" cy="538609"/>
          </a:xfrm>
          <a:prstGeom prst="rect">
            <a:avLst/>
          </a:prstGeom>
        </p:spPr>
        <p:txBody>
          <a:bodyPr wrap="square" lIns="0" tIns="0" rIns="0" bIns="0" rtlCol="0" anchor="t">
            <a:spAutoFit/>
          </a:bodyPr>
          <a:lstStyle/>
          <a:p>
            <a:pPr marL="685800" lvl="2" indent="-228600" algn="ctr">
              <a:lnSpc>
                <a:spcPts val="4200"/>
              </a:lnSpc>
              <a:buFont typeface="Arial"/>
              <a:buChar char="⚬"/>
            </a:pPr>
            <a:r>
              <a:rPr lang="en-US" sz="3000" dirty="0">
                <a:solidFill>
                  <a:srgbClr val="000000"/>
                </a:solidFill>
                <a:latin typeface="Open Sans"/>
                <a:ea typeface="Open Sans"/>
                <a:cs typeface="Open Sans"/>
                <a:sym typeface="Open Sans"/>
              </a:rPr>
              <a:t>K=4</a:t>
            </a:r>
          </a:p>
        </p:txBody>
      </p:sp>
      <p:sp>
        <p:nvSpPr>
          <p:cNvPr id="11" name="TextBox 11"/>
          <p:cNvSpPr txBox="1"/>
          <p:nvPr/>
        </p:nvSpPr>
        <p:spPr>
          <a:xfrm>
            <a:off x="16265783" y="9623896"/>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Trang 25/28</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24" b="-23"/>
              </a:stretch>
            </a:blipFill>
          </p:spPr>
        </p:sp>
      </p:grpSp>
      <p:sp>
        <p:nvSpPr>
          <p:cNvPr id="4" name="TextBox 4"/>
          <p:cNvSpPr txBox="1"/>
          <p:nvPr/>
        </p:nvSpPr>
        <p:spPr>
          <a:xfrm>
            <a:off x="885530" y="-57150"/>
            <a:ext cx="5661127" cy="831085"/>
          </a:xfrm>
          <a:prstGeom prst="rect">
            <a:avLst/>
          </a:prstGeom>
        </p:spPr>
        <p:txBody>
          <a:bodyPr lIns="0" tIns="0" rIns="0" bIns="0" rtlCol="0" anchor="t">
            <a:spAutoFit/>
          </a:bodyPr>
          <a:lstStyle/>
          <a:p>
            <a:pPr algn="l">
              <a:lnSpc>
                <a:spcPts val="6298"/>
              </a:lnSpc>
            </a:pPr>
            <a:r>
              <a:rPr lang="en-US" sz="4498" b="1">
                <a:solidFill>
                  <a:srgbClr val="FFFFFF"/>
                </a:solidFill>
                <a:latin typeface="Open Sans Bold"/>
                <a:ea typeface="Open Sans Bold"/>
                <a:cs typeface="Open Sans Bold"/>
                <a:sym typeface="Open Sans Bold"/>
              </a:rPr>
              <a:t>Tổng kết</a:t>
            </a:r>
          </a:p>
        </p:txBody>
      </p:sp>
      <p:sp>
        <p:nvSpPr>
          <p:cNvPr id="5" name="TextBox 5"/>
          <p:cNvSpPr txBox="1"/>
          <p:nvPr/>
        </p:nvSpPr>
        <p:spPr>
          <a:xfrm>
            <a:off x="976970" y="1446314"/>
            <a:ext cx="16000390" cy="2837555"/>
          </a:xfrm>
          <a:prstGeom prst="rect">
            <a:avLst/>
          </a:prstGeom>
        </p:spPr>
        <p:txBody>
          <a:bodyPr lIns="0" tIns="0" rIns="0" bIns="0" rtlCol="0" anchor="t">
            <a:spAutoFit/>
          </a:bodyPr>
          <a:lstStyle/>
          <a:p>
            <a:pPr algn="just">
              <a:lnSpc>
                <a:spcPts val="3600"/>
              </a:lnSpc>
            </a:pPr>
            <a:r>
              <a:rPr lang="en-US" sz="3000">
                <a:solidFill>
                  <a:srgbClr val="000000"/>
                </a:solidFill>
                <a:latin typeface="Calibri (MS)"/>
                <a:ea typeface="Calibri (MS)"/>
                <a:cs typeface="Calibri (MS)"/>
                <a:sym typeface="Calibri (MS)"/>
              </a:rPr>
              <a:t>K = 2 quá thô, không mang lại nhiều giá trị ứng dụng, vì dữ liệu chỉ bị chia thành hai nhóm rất lớn và không phản ánh được sự khác biệt hành vi bên trong từng nhóm. Việc này khiến kết quả phân cụm khó sử dụng cho các mục tiêu thực tế như xây dựng chiến lược marketing, chăm sóc khách hàng hay ra quyết định kinh doanh.</a:t>
            </a:r>
          </a:p>
          <a:p>
            <a:pPr algn="just">
              <a:lnSpc>
                <a:spcPts val="3600"/>
              </a:lnSpc>
            </a:pPr>
            <a:r>
              <a:rPr lang="en-US" sz="3000">
                <a:solidFill>
                  <a:srgbClr val="000000"/>
                </a:solidFill>
                <a:latin typeface="Calibri (MS)"/>
                <a:ea typeface="Calibri (MS)"/>
                <a:cs typeface="Calibri (MS)"/>
                <a:sym typeface="Calibri (MS)"/>
              </a:rPr>
              <a:t>Trong khi đó, K = 4 cho phép nhận diện rõ hơn các nhóm khách hàng khác nhau, giúp phân tích chi tiết và đề xuất hành động cụ thể cho từng nhóm.</a:t>
            </a:r>
          </a:p>
        </p:txBody>
      </p:sp>
      <p:sp>
        <p:nvSpPr>
          <p:cNvPr id="6" name="TextBox 6"/>
          <p:cNvSpPr txBox="1"/>
          <p:nvPr/>
        </p:nvSpPr>
        <p:spPr>
          <a:xfrm>
            <a:off x="16115109" y="9689141"/>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Trang 26/28</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24" b="-23"/>
              </a:stretch>
            </a:blipFill>
          </p:spPr>
        </p:sp>
      </p:grpSp>
      <p:sp>
        <p:nvSpPr>
          <p:cNvPr id="4" name="TextBox 4"/>
          <p:cNvSpPr txBox="1"/>
          <p:nvPr/>
        </p:nvSpPr>
        <p:spPr>
          <a:xfrm>
            <a:off x="8102156" y="4526299"/>
            <a:ext cx="2718244" cy="1079402"/>
          </a:xfrm>
          <a:prstGeom prst="rect">
            <a:avLst/>
          </a:prstGeom>
        </p:spPr>
        <p:txBody>
          <a:bodyPr lIns="0" tIns="0" rIns="0" bIns="0" rtlCol="0" anchor="t">
            <a:spAutoFit/>
          </a:bodyPr>
          <a:lstStyle/>
          <a:p>
            <a:pPr algn="ctr">
              <a:lnSpc>
                <a:spcPts val="7558"/>
              </a:lnSpc>
            </a:pPr>
            <a:r>
              <a:rPr lang="en-US" sz="5398" b="1">
                <a:solidFill>
                  <a:srgbClr val="000000"/>
                </a:solidFill>
                <a:latin typeface="Open Sans Bold"/>
                <a:ea typeface="Open Sans Bold"/>
                <a:cs typeface="Open Sans Bold"/>
                <a:sym typeface="Open Sans Bold"/>
              </a:rPr>
              <a:t>DEMO</a:t>
            </a:r>
          </a:p>
        </p:txBody>
      </p:sp>
      <p:sp>
        <p:nvSpPr>
          <p:cNvPr id="5" name="TextBox 5"/>
          <p:cNvSpPr txBox="1"/>
          <p:nvPr/>
        </p:nvSpPr>
        <p:spPr>
          <a:xfrm>
            <a:off x="16115109" y="971088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Trang 27/28</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65980" y="564375"/>
            <a:ext cx="8556022" cy="928688"/>
            <a:chOff x="0" y="0"/>
            <a:chExt cx="11408029" cy="1238250"/>
          </a:xfrm>
        </p:grpSpPr>
        <p:sp>
          <p:nvSpPr>
            <p:cNvPr id="3" name="Freeform 3"/>
            <p:cNvSpPr/>
            <p:nvPr/>
          </p:nvSpPr>
          <p:spPr>
            <a:xfrm>
              <a:off x="0" y="0"/>
              <a:ext cx="11408029" cy="1238250"/>
            </a:xfrm>
            <a:custGeom>
              <a:avLst/>
              <a:gdLst/>
              <a:ahLst/>
              <a:cxnLst/>
              <a:rect l="l" t="t" r="r" b="b"/>
              <a:pathLst>
                <a:path w="11408029" h="1238250">
                  <a:moveTo>
                    <a:pt x="0" y="0"/>
                  </a:moveTo>
                  <a:lnTo>
                    <a:pt x="11408029" y="0"/>
                  </a:lnTo>
                  <a:lnTo>
                    <a:pt x="11408029" y="1238250"/>
                  </a:lnTo>
                  <a:lnTo>
                    <a:pt x="0" y="1238250"/>
                  </a:lnTo>
                  <a:lnTo>
                    <a:pt x="0" y="0"/>
                  </a:lnTo>
                  <a:close/>
                </a:path>
              </a:pathLst>
            </a:custGeom>
            <a:blipFill>
              <a:blip r:embed="rId2"/>
              <a:stretch>
                <a:fillRect t="-170" b="-169"/>
              </a:stretch>
            </a:blipFill>
          </p:spPr>
        </p:sp>
      </p:grpSp>
      <p:sp>
        <p:nvSpPr>
          <p:cNvPr id="4" name="TextBox 4"/>
          <p:cNvSpPr txBox="1"/>
          <p:nvPr/>
        </p:nvSpPr>
        <p:spPr>
          <a:xfrm>
            <a:off x="2175777" y="4376737"/>
            <a:ext cx="13936447" cy="1219200"/>
          </a:xfrm>
          <a:prstGeom prst="rect">
            <a:avLst/>
          </a:prstGeom>
        </p:spPr>
        <p:txBody>
          <a:bodyPr lIns="0" tIns="0" rIns="0" bIns="0" rtlCol="0" anchor="t">
            <a:spAutoFit/>
          </a:bodyPr>
          <a:lstStyle/>
          <a:p>
            <a:pPr algn="ctr">
              <a:lnSpc>
                <a:spcPts val="8397"/>
              </a:lnSpc>
            </a:pPr>
            <a:r>
              <a:rPr lang="en-US" sz="5998" b="1">
                <a:solidFill>
                  <a:srgbClr val="000000"/>
                </a:solidFill>
                <a:latin typeface="Open Sans Bold"/>
                <a:ea typeface="Open Sans Bold"/>
                <a:cs typeface="Open Sans Bold"/>
                <a:sym typeface="Open Sans Bold"/>
              </a:rPr>
              <a:t>THANK YOU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24" b="-23"/>
              </a:stretch>
            </a:blipFill>
          </p:spPr>
        </p:sp>
      </p:grpSp>
      <p:grpSp>
        <p:nvGrpSpPr>
          <p:cNvPr id="4" name="Group 4"/>
          <p:cNvGrpSpPr/>
          <p:nvPr/>
        </p:nvGrpSpPr>
        <p:grpSpPr>
          <a:xfrm>
            <a:off x="10363200" y="2171700"/>
            <a:ext cx="6896100" cy="4953000"/>
            <a:chOff x="0" y="0"/>
            <a:chExt cx="9194800" cy="6604000"/>
          </a:xfrm>
        </p:grpSpPr>
        <p:sp>
          <p:nvSpPr>
            <p:cNvPr id="5" name="Freeform 5"/>
            <p:cNvSpPr/>
            <p:nvPr/>
          </p:nvSpPr>
          <p:spPr>
            <a:xfrm>
              <a:off x="0" y="0"/>
              <a:ext cx="9194800" cy="6604000"/>
            </a:xfrm>
            <a:custGeom>
              <a:avLst/>
              <a:gdLst/>
              <a:ahLst/>
              <a:cxnLst/>
              <a:rect l="l" t="t" r="r" b="b"/>
              <a:pathLst>
                <a:path w="9194800" h="6604000">
                  <a:moveTo>
                    <a:pt x="0" y="0"/>
                  </a:moveTo>
                  <a:lnTo>
                    <a:pt x="9194800" y="0"/>
                  </a:lnTo>
                  <a:lnTo>
                    <a:pt x="9194800" y="6604000"/>
                  </a:lnTo>
                  <a:lnTo>
                    <a:pt x="0" y="6604000"/>
                  </a:lnTo>
                  <a:lnTo>
                    <a:pt x="0" y="0"/>
                  </a:lnTo>
                  <a:close/>
                </a:path>
              </a:pathLst>
            </a:custGeom>
            <a:blipFill>
              <a:blip r:embed="rId3"/>
              <a:stretch>
                <a:fillRect t="-2211" b="-2211"/>
              </a:stretch>
            </a:blipFill>
          </p:spPr>
        </p:sp>
      </p:grpSp>
      <p:sp>
        <p:nvSpPr>
          <p:cNvPr id="6" name="TextBox 6"/>
          <p:cNvSpPr txBox="1"/>
          <p:nvPr/>
        </p:nvSpPr>
        <p:spPr>
          <a:xfrm>
            <a:off x="885530" y="-57150"/>
            <a:ext cx="6128242" cy="904875"/>
          </a:xfrm>
          <a:prstGeom prst="rect">
            <a:avLst/>
          </a:prstGeom>
        </p:spPr>
        <p:txBody>
          <a:bodyPr lIns="0" tIns="0" rIns="0" bIns="0" rtlCol="0" anchor="t">
            <a:spAutoFit/>
          </a:bodyPr>
          <a:lstStyle/>
          <a:p>
            <a:pPr algn="l">
              <a:lnSpc>
                <a:spcPts val="6298"/>
              </a:lnSpc>
            </a:pPr>
            <a:r>
              <a:rPr lang="en-US" sz="4498" b="1">
                <a:solidFill>
                  <a:srgbClr val="FFFFFF"/>
                </a:solidFill>
                <a:latin typeface="Open Sans Bold"/>
                <a:ea typeface="Open Sans Bold"/>
                <a:cs typeface="Open Sans Bold"/>
                <a:sym typeface="Open Sans Bold"/>
              </a:rPr>
              <a:t>1. Tổng quan bài toán</a:t>
            </a:r>
          </a:p>
        </p:txBody>
      </p:sp>
      <p:sp>
        <p:nvSpPr>
          <p:cNvPr id="7" name="TextBox 7"/>
          <p:cNvSpPr txBox="1"/>
          <p:nvPr/>
        </p:nvSpPr>
        <p:spPr>
          <a:xfrm>
            <a:off x="885530" y="1906019"/>
            <a:ext cx="9216923" cy="7505700"/>
          </a:xfrm>
          <a:prstGeom prst="rect">
            <a:avLst/>
          </a:prstGeom>
        </p:spPr>
        <p:txBody>
          <a:bodyPr lIns="0" tIns="0" rIns="0" bIns="0" rtlCol="0" anchor="t">
            <a:spAutoFit/>
          </a:bodyPr>
          <a:lstStyle/>
          <a:p>
            <a:pPr algn="just">
              <a:lnSpc>
                <a:spcPts val="4200"/>
              </a:lnSpc>
            </a:pPr>
            <a:r>
              <a:rPr lang="en-US" sz="3000">
                <a:solidFill>
                  <a:srgbClr val="000000"/>
                </a:solidFill>
                <a:latin typeface="Open Sans"/>
                <a:ea typeface="Open Sans"/>
                <a:cs typeface="Open Sans"/>
                <a:sym typeface="Open Sans"/>
              </a:rPr>
              <a:t>Trong Marketing, Phân cụm khách hàng là một bài toán học không giám sát (unsupervised learning) nhằm chia tập khách hàng thành các cụm (cluster) sao cho:</a:t>
            </a:r>
          </a:p>
          <a:p>
            <a:pPr marL="685800" lvl="2" indent="-228600" algn="just">
              <a:lnSpc>
                <a:spcPts val="4200"/>
              </a:lnSpc>
              <a:buFont typeface="Arial"/>
              <a:buChar char="⚬"/>
            </a:pPr>
            <a:r>
              <a:rPr lang="en-US" sz="3000">
                <a:solidFill>
                  <a:srgbClr val="000000"/>
                </a:solidFill>
                <a:latin typeface="Open Sans"/>
                <a:ea typeface="Open Sans"/>
                <a:cs typeface="Open Sans"/>
                <a:sym typeface="Open Sans"/>
              </a:rPr>
              <a:t>Khách hàng trong cùng một cụm có hành vi, đặc điểm tương đồng nhau</a:t>
            </a:r>
          </a:p>
          <a:p>
            <a:pPr marL="685800" lvl="2" indent="-228600" algn="just">
              <a:lnSpc>
                <a:spcPts val="4200"/>
              </a:lnSpc>
              <a:buFont typeface="Arial"/>
              <a:buChar char="⚬"/>
            </a:pPr>
            <a:r>
              <a:rPr lang="en-US" sz="3000">
                <a:solidFill>
                  <a:srgbClr val="000000"/>
                </a:solidFill>
                <a:latin typeface="Open Sans"/>
                <a:ea typeface="Open Sans"/>
                <a:cs typeface="Open Sans"/>
                <a:sym typeface="Open Sans"/>
              </a:rPr>
              <a:t>Khách hàng khác cụm thì khác biệt rõ rệt</a:t>
            </a:r>
          </a:p>
          <a:p>
            <a:pPr marL="685800" lvl="2" indent="-228600" algn="just">
              <a:lnSpc>
                <a:spcPts val="4200"/>
              </a:lnSpc>
            </a:pPr>
            <a:r>
              <a:rPr lang="en-US" sz="3000">
                <a:solidFill>
                  <a:srgbClr val="000000"/>
                </a:solidFill>
                <a:latin typeface="Open Sans"/>
                <a:ea typeface="Open Sans"/>
                <a:cs typeface="Open Sans"/>
                <a:sym typeface="Open Sans"/>
              </a:rPr>
              <a:t>Không có nhãn sẵn (không biết trước khách hàng thuộc nhóm nào), mô hình sẽ tự tìm cấu trúc tiềm ẩn trong dữ liệu.</a:t>
            </a:r>
          </a:p>
          <a:p>
            <a:pPr marL="685800" lvl="2" indent="-228600" algn="just">
              <a:lnSpc>
                <a:spcPts val="4200"/>
              </a:lnSpc>
            </a:pPr>
            <a:endParaRPr lang="en-US" sz="3000">
              <a:solidFill>
                <a:srgbClr val="000000"/>
              </a:solidFill>
              <a:latin typeface="Open Sans"/>
              <a:ea typeface="Open Sans"/>
              <a:cs typeface="Open Sans"/>
              <a:sym typeface="Open Sans"/>
            </a:endParaRPr>
          </a:p>
          <a:p>
            <a:pPr marL="685800" lvl="2" indent="-228600" algn="just">
              <a:lnSpc>
                <a:spcPts val="4200"/>
              </a:lnSpc>
            </a:pPr>
            <a:endParaRPr lang="en-US" sz="3000">
              <a:solidFill>
                <a:srgbClr val="000000"/>
              </a:solidFill>
              <a:latin typeface="Open Sans"/>
              <a:ea typeface="Open Sans"/>
              <a:cs typeface="Open Sans"/>
              <a:sym typeface="Open Sans"/>
            </a:endParaRPr>
          </a:p>
          <a:p>
            <a:pPr marL="685800" lvl="2" indent="-228600" algn="just">
              <a:lnSpc>
                <a:spcPts val="4200"/>
              </a:lnSpc>
            </a:pPr>
            <a:endParaRPr lang="en-US" sz="3000">
              <a:solidFill>
                <a:srgbClr val="000000"/>
              </a:solidFill>
              <a:latin typeface="Open Sans"/>
              <a:ea typeface="Open Sans"/>
              <a:cs typeface="Open Sans"/>
              <a:sym typeface="Open Sans"/>
            </a:endParaRPr>
          </a:p>
          <a:p>
            <a:pPr marL="685800" lvl="2" indent="-228600" algn="just">
              <a:lnSpc>
                <a:spcPts val="4200"/>
              </a:lnSpc>
            </a:pPr>
            <a:endParaRPr lang="en-US" sz="3000">
              <a:solidFill>
                <a:srgbClr val="000000"/>
              </a:solidFill>
              <a:latin typeface="Open Sans"/>
              <a:ea typeface="Open Sans"/>
              <a:cs typeface="Open Sans"/>
              <a:sym typeface="Open Sans"/>
            </a:endParaRPr>
          </a:p>
        </p:txBody>
      </p:sp>
      <p:sp>
        <p:nvSpPr>
          <p:cNvPr id="8" name="TextBox 8"/>
          <p:cNvSpPr txBox="1"/>
          <p:nvPr/>
        </p:nvSpPr>
        <p:spPr>
          <a:xfrm>
            <a:off x="16115109" y="9689141"/>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Trang 3/28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24" b="-23"/>
              </a:stretch>
            </a:blipFill>
          </p:spPr>
        </p:sp>
      </p:grpSp>
      <p:grpSp>
        <p:nvGrpSpPr>
          <p:cNvPr id="4" name="Group 4"/>
          <p:cNvGrpSpPr/>
          <p:nvPr/>
        </p:nvGrpSpPr>
        <p:grpSpPr>
          <a:xfrm>
            <a:off x="10363200" y="2171700"/>
            <a:ext cx="6896100" cy="4953000"/>
            <a:chOff x="0" y="0"/>
            <a:chExt cx="9194800" cy="6604000"/>
          </a:xfrm>
        </p:grpSpPr>
        <p:sp>
          <p:nvSpPr>
            <p:cNvPr id="5" name="Freeform 5"/>
            <p:cNvSpPr/>
            <p:nvPr/>
          </p:nvSpPr>
          <p:spPr>
            <a:xfrm>
              <a:off x="0" y="0"/>
              <a:ext cx="9194800" cy="6604000"/>
            </a:xfrm>
            <a:custGeom>
              <a:avLst/>
              <a:gdLst/>
              <a:ahLst/>
              <a:cxnLst/>
              <a:rect l="l" t="t" r="r" b="b"/>
              <a:pathLst>
                <a:path w="9194800" h="6604000">
                  <a:moveTo>
                    <a:pt x="0" y="0"/>
                  </a:moveTo>
                  <a:lnTo>
                    <a:pt x="9194800" y="0"/>
                  </a:lnTo>
                  <a:lnTo>
                    <a:pt x="9194800" y="6604000"/>
                  </a:lnTo>
                  <a:lnTo>
                    <a:pt x="0" y="6604000"/>
                  </a:lnTo>
                  <a:lnTo>
                    <a:pt x="0" y="0"/>
                  </a:lnTo>
                  <a:close/>
                </a:path>
              </a:pathLst>
            </a:custGeom>
            <a:blipFill>
              <a:blip r:embed="rId3"/>
              <a:stretch>
                <a:fillRect t="-2211" b="-2211"/>
              </a:stretch>
            </a:blipFill>
          </p:spPr>
        </p:sp>
      </p:grpSp>
      <p:sp>
        <p:nvSpPr>
          <p:cNvPr id="6" name="TextBox 6"/>
          <p:cNvSpPr txBox="1"/>
          <p:nvPr/>
        </p:nvSpPr>
        <p:spPr>
          <a:xfrm>
            <a:off x="885530" y="-57150"/>
            <a:ext cx="6128242" cy="904875"/>
          </a:xfrm>
          <a:prstGeom prst="rect">
            <a:avLst/>
          </a:prstGeom>
        </p:spPr>
        <p:txBody>
          <a:bodyPr lIns="0" tIns="0" rIns="0" bIns="0" rtlCol="0" anchor="t">
            <a:spAutoFit/>
          </a:bodyPr>
          <a:lstStyle/>
          <a:p>
            <a:pPr algn="l">
              <a:lnSpc>
                <a:spcPts val="6298"/>
              </a:lnSpc>
            </a:pPr>
            <a:r>
              <a:rPr lang="en-US" sz="4498" b="1">
                <a:solidFill>
                  <a:srgbClr val="FFFFFF"/>
                </a:solidFill>
                <a:latin typeface="Open Sans Bold"/>
                <a:ea typeface="Open Sans Bold"/>
                <a:cs typeface="Open Sans Bold"/>
                <a:sym typeface="Open Sans Bold"/>
              </a:rPr>
              <a:t>1. Tổng quan bài toán</a:t>
            </a:r>
          </a:p>
        </p:txBody>
      </p:sp>
      <p:sp>
        <p:nvSpPr>
          <p:cNvPr id="7" name="TextBox 7"/>
          <p:cNvSpPr txBox="1"/>
          <p:nvPr/>
        </p:nvSpPr>
        <p:spPr>
          <a:xfrm>
            <a:off x="885530" y="1906019"/>
            <a:ext cx="9216923" cy="3238500"/>
          </a:xfrm>
          <a:prstGeom prst="rect">
            <a:avLst/>
          </a:prstGeom>
        </p:spPr>
        <p:txBody>
          <a:bodyPr lIns="0" tIns="0" rIns="0" bIns="0" rtlCol="0" anchor="t">
            <a:spAutoFit/>
          </a:bodyPr>
          <a:lstStyle/>
          <a:p>
            <a:pPr algn="just">
              <a:lnSpc>
                <a:spcPts val="4200"/>
              </a:lnSpc>
            </a:pPr>
            <a:r>
              <a:rPr lang="en-US" sz="3000">
                <a:solidFill>
                  <a:srgbClr val="000000"/>
                </a:solidFill>
                <a:latin typeface="Open Sans"/>
                <a:ea typeface="Open Sans"/>
                <a:cs typeface="Open Sans"/>
                <a:sym typeface="Open Sans"/>
              </a:rPr>
              <a:t>Mục tiêu: Giúp doanh nghiệp hiểu rõ hơn về cơ sở khách hàng, mường tượng được chân dung khách hàng từ đó xây dựng chiến lược tiếp thị, chăm sóc khách hàng phù hợp hơn với từng nhóm khách hàng cụ thể. </a:t>
            </a:r>
          </a:p>
          <a:p>
            <a:pPr algn="just">
              <a:lnSpc>
                <a:spcPts val="4200"/>
              </a:lnSpc>
            </a:pPr>
            <a:endParaRPr lang="en-US" sz="3000">
              <a:solidFill>
                <a:srgbClr val="000000"/>
              </a:solidFill>
              <a:latin typeface="Open Sans"/>
              <a:ea typeface="Open Sans"/>
              <a:cs typeface="Open Sans"/>
              <a:sym typeface="Open Sans"/>
            </a:endParaRPr>
          </a:p>
        </p:txBody>
      </p:sp>
      <p:sp>
        <p:nvSpPr>
          <p:cNvPr id="8" name="TextBox 8"/>
          <p:cNvSpPr txBox="1"/>
          <p:nvPr/>
        </p:nvSpPr>
        <p:spPr>
          <a:xfrm>
            <a:off x="16158606" y="971088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Trang 4/28</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24" b="-23"/>
              </a:stretch>
            </a:blipFill>
          </p:spPr>
        </p:sp>
      </p:grpSp>
      <p:grpSp>
        <p:nvGrpSpPr>
          <p:cNvPr id="4" name="Group 4"/>
          <p:cNvGrpSpPr/>
          <p:nvPr/>
        </p:nvGrpSpPr>
        <p:grpSpPr>
          <a:xfrm>
            <a:off x="1323975" y="3864112"/>
            <a:ext cx="13840882" cy="2273017"/>
            <a:chOff x="0" y="0"/>
            <a:chExt cx="18454510" cy="3030690"/>
          </a:xfrm>
        </p:grpSpPr>
        <p:sp>
          <p:nvSpPr>
            <p:cNvPr id="5" name="Freeform 5"/>
            <p:cNvSpPr/>
            <p:nvPr/>
          </p:nvSpPr>
          <p:spPr>
            <a:xfrm>
              <a:off x="0" y="0"/>
              <a:ext cx="18454497" cy="3030728"/>
            </a:xfrm>
            <a:custGeom>
              <a:avLst/>
              <a:gdLst/>
              <a:ahLst/>
              <a:cxnLst/>
              <a:rect l="l" t="t" r="r" b="b"/>
              <a:pathLst>
                <a:path w="18454497" h="3030728">
                  <a:moveTo>
                    <a:pt x="0" y="0"/>
                  </a:moveTo>
                  <a:lnTo>
                    <a:pt x="18454497" y="0"/>
                  </a:lnTo>
                  <a:lnTo>
                    <a:pt x="18454497" y="3030728"/>
                  </a:lnTo>
                  <a:lnTo>
                    <a:pt x="0" y="3030728"/>
                  </a:lnTo>
                  <a:lnTo>
                    <a:pt x="0" y="0"/>
                  </a:lnTo>
                  <a:close/>
                </a:path>
              </a:pathLst>
            </a:custGeom>
            <a:blipFill>
              <a:blip r:embed="rId3"/>
              <a:stretch>
                <a:fillRect t="-486" b="-485"/>
              </a:stretch>
            </a:blipFill>
          </p:spPr>
        </p:sp>
      </p:grpSp>
      <p:sp>
        <p:nvSpPr>
          <p:cNvPr id="6" name="TextBox 6"/>
          <p:cNvSpPr txBox="1"/>
          <p:nvPr/>
        </p:nvSpPr>
        <p:spPr>
          <a:xfrm>
            <a:off x="885530" y="-57150"/>
            <a:ext cx="7493994" cy="828646"/>
          </a:xfrm>
          <a:prstGeom prst="rect">
            <a:avLst/>
          </a:prstGeom>
        </p:spPr>
        <p:txBody>
          <a:bodyPr lIns="0" tIns="0" rIns="0" bIns="0" rtlCol="0" anchor="t">
            <a:spAutoFit/>
          </a:bodyPr>
          <a:lstStyle/>
          <a:p>
            <a:pPr algn="l">
              <a:lnSpc>
                <a:spcPts val="6298"/>
              </a:lnSpc>
            </a:pPr>
            <a:r>
              <a:rPr lang="en-US" sz="4498" b="1">
                <a:solidFill>
                  <a:srgbClr val="FFFFFF"/>
                </a:solidFill>
                <a:latin typeface="Open Sans Bold"/>
                <a:ea typeface="Open Sans Bold"/>
                <a:cs typeface="Open Sans Bold"/>
                <a:sym typeface="Open Sans Bold"/>
              </a:rPr>
              <a:t>2. Tập dữ liệu của bài toán</a:t>
            </a:r>
          </a:p>
        </p:txBody>
      </p:sp>
      <p:sp>
        <p:nvSpPr>
          <p:cNvPr id="7" name="TextBox 7"/>
          <p:cNvSpPr txBox="1"/>
          <p:nvPr/>
        </p:nvSpPr>
        <p:spPr>
          <a:xfrm>
            <a:off x="1348740" y="1625165"/>
            <a:ext cx="15590520" cy="2055495"/>
          </a:xfrm>
          <a:prstGeom prst="rect">
            <a:avLst/>
          </a:prstGeom>
        </p:spPr>
        <p:txBody>
          <a:bodyPr lIns="0" tIns="0" rIns="0" bIns="0" rtlCol="0" anchor="t">
            <a:spAutoFit/>
          </a:bodyPr>
          <a:lstStyle/>
          <a:p>
            <a:pPr algn="l">
              <a:lnSpc>
                <a:spcPts val="3240"/>
              </a:lnSpc>
            </a:pPr>
            <a:r>
              <a:rPr lang="en-US" sz="3000">
                <a:solidFill>
                  <a:srgbClr val="000000"/>
                </a:solidFill>
                <a:latin typeface="Arial"/>
                <a:ea typeface="Arial"/>
                <a:cs typeface="Arial"/>
                <a:sym typeface="Arial"/>
              </a:rPr>
              <a:t>Dataset: customer_segmentation.csv</a:t>
            </a:r>
          </a:p>
          <a:p>
            <a:pPr algn="l">
              <a:lnSpc>
                <a:spcPts val="3240"/>
              </a:lnSpc>
            </a:pPr>
            <a:r>
              <a:rPr lang="en-US" sz="3000">
                <a:solidFill>
                  <a:srgbClr val="000000"/>
                </a:solidFill>
                <a:latin typeface="Arial"/>
                <a:ea typeface="Arial"/>
                <a:cs typeface="Arial"/>
                <a:sym typeface="Arial"/>
              </a:rPr>
              <a:t>Đường dẫn: </a:t>
            </a:r>
            <a:r>
              <a:rPr lang="en-US" sz="3000" u="sng">
                <a:solidFill>
                  <a:srgbClr val="0000FF"/>
                </a:solidFill>
                <a:latin typeface="Arial"/>
                <a:ea typeface="Arial"/>
                <a:cs typeface="Arial"/>
                <a:sym typeface="Arial"/>
                <a:hlinkClick r:id="rId4" tooltip="https://www.kaggle.com/datasets/vishakhdapat/customer-segmentation-clustering"/>
              </a:rPr>
              <a:t>https://www.kaggle.com/datasets/vishakhdapat/customer-segmentation-clustering</a:t>
            </a:r>
          </a:p>
          <a:p>
            <a:pPr algn="l">
              <a:lnSpc>
                <a:spcPts val="3240"/>
              </a:lnSpc>
            </a:pPr>
            <a:r>
              <a:rPr lang="en-US" sz="3000">
                <a:solidFill>
                  <a:srgbClr val="000000"/>
                </a:solidFill>
                <a:latin typeface="Arial"/>
                <a:ea typeface="Arial"/>
                <a:cs typeface="Arial"/>
                <a:sym typeface="Arial"/>
              </a:rPr>
              <a:t>Bộ dữ liệu gồm có 29 đặc trưng và 2240 bản ghi, một số dữ liệu của bài toán: </a:t>
            </a:r>
          </a:p>
          <a:p>
            <a:pPr algn="l">
              <a:lnSpc>
                <a:spcPts val="3240"/>
              </a:lnSpc>
            </a:pPr>
            <a:endParaRPr lang="en-US" sz="3000">
              <a:solidFill>
                <a:srgbClr val="000000"/>
              </a:solidFill>
              <a:latin typeface="Arial"/>
              <a:ea typeface="Arial"/>
              <a:cs typeface="Arial"/>
              <a:sym typeface="Arial"/>
            </a:endParaRPr>
          </a:p>
        </p:txBody>
      </p:sp>
      <p:sp>
        <p:nvSpPr>
          <p:cNvPr id="8" name="TextBox 8"/>
          <p:cNvSpPr txBox="1"/>
          <p:nvPr/>
        </p:nvSpPr>
        <p:spPr>
          <a:xfrm>
            <a:off x="16115109" y="9689141"/>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Trang 5/28</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24" b="-23"/>
              </a:stretch>
            </a:blipFill>
          </p:spPr>
        </p:sp>
      </p:grpSp>
      <p:grpSp>
        <p:nvGrpSpPr>
          <p:cNvPr id="4" name="Group 4"/>
          <p:cNvGrpSpPr/>
          <p:nvPr/>
        </p:nvGrpSpPr>
        <p:grpSpPr>
          <a:xfrm>
            <a:off x="4305586" y="1381849"/>
            <a:ext cx="4819364" cy="8360121"/>
            <a:chOff x="0" y="0"/>
            <a:chExt cx="6425819" cy="11146828"/>
          </a:xfrm>
        </p:grpSpPr>
        <p:sp>
          <p:nvSpPr>
            <p:cNvPr id="5" name="Freeform 5"/>
            <p:cNvSpPr/>
            <p:nvPr/>
          </p:nvSpPr>
          <p:spPr>
            <a:xfrm>
              <a:off x="0" y="0"/>
              <a:ext cx="6425819" cy="11146790"/>
            </a:xfrm>
            <a:custGeom>
              <a:avLst/>
              <a:gdLst/>
              <a:ahLst/>
              <a:cxnLst/>
              <a:rect l="l" t="t" r="r" b="b"/>
              <a:pathLst>
                <a:path w="6425819" h="11146790">
                  <a:moveTo>
                    <a:pt x="0" y="0"/>
                  </a:moveTo>
                  <a:lnTo>
                    <a:pt x="6425819" y="0"/>
                  </a:lnTo>
                  <a:lnTo>
                    <a:pt x="6425819" y="11146790"/>
                  </a:lnTo>
                  <a:lnTo>
                    <a:pt x="0" y="11146790"/>
                  </a:lnTo>
                  <a:lnTo>
                    <a:pt x="0" y="0"/>
                  </a:lnTo>
                  <a:close/>
                </a:path>
              </a:pathLst>
            </a:custGeom>
            <a:blipFill>
              <a:blip r:embed="rId4"/>
              <a:stretch>
                <a:fillRect/>
              </a:stretch>
            </a:blipFill>
          </p:spPr>
        </p:sp>
      </p:grpSp>
      <p:sp>
        <p:nvSpPr>
          <p:cNvPr id="6" name="TextBox 6"/>
          <p:cNvSpPr txBox="1"/>
          <p:nvPr/>
        </p:nvSpPr>
        <p:spPr>
          <a:xfrm>
            <a:off x="885530" y="-57150"/>
            <a:ext cx="7493994" cy="828646"/>
          </a:xfrm>
          <a:prstGeom prst="rect">
            <a:avLst/>
          </a:prstGeom>
        </p:spPr>
        <p:txBody>
          <a:bodyPr lIns="0" tIns="0" rIns="0" bIns="0" rtlCol="0" anchor="t">
            <a:spAutoFit/>
          </a:bodyPr>
          <a:lstStyle/>
          <a:p>
            <a:pPr algn="l">
              <a:lnSpc>
                <a:spcPts val="6298"/>
              </a:lnSpc>
            </a:pPr>
            <a:r>
              <a:rPr lang="en-US" sz="4498" b="1">
                <a:solidFill>
                  <a:srgbClr val="FFFFFF"/>
                </a:solidFill>
                <a:latin typeface="Open Sans Bold"/>
                <a:ea typeface="Open Sans Bold"/>
                <a:cs typeface="Open Sans Bold"/>
                <a:sym typeface="Open Sans Bold"/>
              </a:rPr>
              <a:t>2. Tập dữ liệu của bài toán</a:t>
            </a:r>
          </a:p>
        </p:txBody>
      </p:sp>
      <p:sp>
        <p:nvSpPr>
          <p:cNvPr id="7" name="TextBox 7"/>
          <p:cNvSpPr txBox="1"/>
          <p:nvPr/>
        </p:nvSpPr>
        <p:spPr>
          <a:xfrm>
            <a:off x="16180355" y="969434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Trang 6/28</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24" b="-23"/>
              </a:stretch>
            </a:blipFill>
          </p:spPr>
        </p:sp>
      </p:grpSp>
      <p:grpSp>
        <p:nvGrpSpPr>
          <p:cNvPr id="4" name="Group 4"/>
          <p:cNvGrpSpPr/>
          <p:nvPr/>
        </p:nvGrpSpPr>
        <p:grpSpPr>
          <a:xfrm>
            <a:off x="3834603" y="1419320"/>
            <a:ext cx="10504494" cy="7838980"/>
            <a:chOff x="0" y="0"/>
            <a:chExt cx="14005992" cy="10451973"/>
          </a:xfrm>
        </p:grpSpPr>
        <p:sp>
          <p:nvSpPr>
            <p:cNvPr id="5" name="Freeform 5"/>
            <p:cNvSpPr/>
            <p:nvPr/>
          </p:nvSpPr>
          <p:spPr>
            <a:xfrm>
              <a:off x="0" y="0"/>
              <a:ext cx="14005940" cy="10451973"/>
            </a:xfrm>
            <a:custGeom>
              <a:avLst/>
              <a:gdLst/>
              <a:ahLst/>
              <a:cxnLst/>
              <a:rect l="l" t="t" r="r" b="b"/>
              <a:pathLst>
                <a:path w="14005940" h="10451973">
                  <a:moveTo>
                    <a:pt x="0" y="0"/>
                  </a:moveTo>
                  <a:lnTo>
                    <a:pt x="14005940" y="0"/>
                  </a:lnTo>
                  <a:lnTo>
                    <a:pt x="14005940" y="10451973"/>
                  </a:lnTo>
                  <a:lnTo>
                    <a:pt x="0" y="10451973"/>
                  </a:lnTo>
                  <a:lnTo>
                    <a:pt x="0" y="0"/>
                  </a:lnTo>
                  <a:close/>
                </a:path>
              </a:pathLst>
            </a:custGeom>
            <a:blipFill>
              <a:blip r:embed="rId4"/>
              <a:stretch>
                <a:fillRect l="-6" r="-7"/>
              </a:stretch>
            </a:blipFill>
          </p:spPr>
        </p:sp>
      </p:grpSp>
      <p:sp>
        <p:nvSpPr>
          <p:cNvPr id="6" name="TextBox 6"/>
          <p:cNvSpPr txBox="1"/>
          <p:nvPr/>
        </p:nvSpPr>
        <p:spPr>
          <a:xfrm>
            <a:off x="885530" y="-57150"/>
            <a:ext cx="7493994" cy="828646"/>
          </a:xfrm>
          <a:prstGeom prst="rect">
            <a:avLst/>
          </a:prstGeom>
        </p:spPr>
        <p:txBody>
          <a:bodyPr lIns="0" tIns="0" rIns="0" bIns="0" rtlCol="0" anchor="t">
            <a:spAutoFit/>
          </a:bodyPr>
          <a:lstStyle/>
          <a:p>
            <a:pPr algn="l">
              <a:lnSpc>
                <a:spcPts val="6298"/>
              </a:lnSpc>
            </a:pPr>
            <a:r>
              <a:rPr lang="en-US" sz="4498" b="1">
                <a:solidFill>
                  <a:srgbClr val="FFFFFF"/>
                </a:solidFill>
                <a:latin typeface="Open Sans Bold"/>
                <a:ea typeface="Open Sans Bold"/>
                <a:cs typeface="Open Sans Bold"/>
                <a:sym typeface="Open Sans Bold"/>
              </a:rPr>
              <a:t>2. Tập dữ liệu của bài toán</a:t>
            </a:r>
          </a:p>
        </p:txBody>
      </p:sp>
      <p:sp>
        <p:nvSpPr>
          <p:cNvPr id="7" name="TextBox 7"/>
          <p:cNvSpPr txBox="1"/>
          <p:nvPr/>
        </p:nvSpPr>
        <p:spPr>
          <a:xfrm>
            <a:off x="16223852" y="9732638"/>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Trang 7/28</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24" b="-23"/>
              </a:stretch>
            </a:blipFill>
          </p:spPr>
        </p:sp>
      </p:grpSp>
      <p:grpSp>
        <p:nvGrpSpPr>
          <p:cNvPr id="4" name="Group 4"/>
          <p:cNvGrpSpPr/>
          <p:nvPr/>
        </p:nvGrpSpPr>
        <p:grpSpPr>
          <a:xfrm>
            <a:off x="2972867" y="2304098"/>
            <a:ext cx="12570400" cy="5783780"/>
            <a:chOff x="0" y="0"/>
            <a:chExt cx="16760533" cy="7711707"/>
          </a:xfrm>
        </p:grpSpPr>
        <p:sp>
          <p:nvSpPr>
            <p:cNvPr id="5" name="Freeform 5"/>
            <p:cNvSpPr/>
            <p:nvPr/>
          </p:nvSpPr>
          <p:spPr>
            <a:xfrm>
              <a:off x="0" y="0"/>
              <a:ext cx="16760571" cy="7711694"/>
            </a:xfrm>
            <a:custGeom>
              <a:avLst/>
              <a:gdLst/>
              <a:ahLst/>
              <a:cxnLst/>
              <a:rect l="l" t="t" r="r" b="b"/>
              <a:pathLst>
                <a:path w="16760571" h="7711694">
                  <a:moveTo>
                    <a:pt x="0" y="0"/>
                  </a:moveTo>
                  <a:lnTo>
                    <a:pt x="16760571" y="0"/>
                  </a:lnTo>
                  <a:lnTo>
                    <a:pt x="16760571" y="7711694"/>
                  </a:lnTo>
                  <a:lnTo>
                    <a:pt x="0" y="7711694"/>
                  </a:lnTo>
                  <a:lnTo>
                    <a:pt x="0" y="0"/>
                  </a:lnTo>
                  <a:close/>
                </a:path>
              </a:pathLst>
            </a:custGeom>
            <a:blipFill>
              <a:blip r:embed="rId4"/>
              <a:stretch>
                <a:fillRect/>
              </a:stretch>
            </a:blipFill>
          </p:spPr>
        </p:sp>
      </p:grpSp>
      <p:sp>
        <p:nvSpPr>
          <p:cNvPr id="6" name="TextBox 6"/>
          <p:cNvSpPr txBox="1"/>
          <p:nvPr/>
        </p:nvSpPr>
        <p:spPr>
          <a:xfrm>
            <a:off x="885530" y="-57150"/>
            <a:ext cx="7493994" cy="904875"/>
          </a:xfrm>
          <a:prstGeom prst="rect">
            <a:avLst/>
          </a:prstGeom>
        </p:spPr>
        <p:txBody>
          <a:bodyPr lIns="0" tIns="0" rIns="0" bIns="0" rtlCol="0" anchor="t">
            <a:spAutoFit/>
          </a:bodyPr>
          <a:lstStyle/>
          <a:p>
            <a:pPr algn="l">
              <a:lnSpc>
                <a:spcPts val="6298"/>
              </a:lnSpc>
            </a:pPr>
            <a:r>
              <a:rPr lang="en-US" sz="4498" b="1">
                <a:solidFill>
                  <a:srgbClr val="FFFFFF"/>
                </a:solidFill>
                <a:latin typeface="Open Sans Bold"/>
                <a:ea typeface="Open Sans Bold"/>
                <a:cs typeface="Open Sans Bold"/>
                <a:sym typeface="Open Sans Bold"/>
              </a:rPr>
              <a:t>3. Tập dữ liệu của bài toán</a:t>
            </a:r>
          </a:p>
        </p:txBody>
      </p:sp>
      <p:sp>
        <p:nvSpPr>
          <p:cNvPr id="7" name="TextBox 7"/>
          <p:cNvSpPr txBox="1"/>
          <p:nvPr/>
        </p:nvSpPr>
        <p:spPr>
          <a:xfrm>
            <a:off x="16158606" y="9689141"/>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Trang 8/28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24" b="-23"/>
              </a:stretch>
            </a:blipFill>
          </p:spPr>
        </p:sp>
      </p:grpSp>
      <p:grpSp>
        <p:nvGrpSpPr>
          <p:cNvPr id="4" name="Group 4"/>
          <p:cNvGrpSpPr/>
          <p:nvPr/>
        </p:nvGrpSpPr>
        <p:grpSpPr>
          <a:xfrm>
            <a:off x="4117048" y="1028700"/>
            <a:ext cx="10407282" cy="8518865"/>
            <a:chOff x="0" y="0"/>
            <a:chExt cx="13876376" cy="11358486"/>
          </a:xfrm>
        </p:grpSpPr>
        <p:sp>
          <p:nvSpPr>
            <p:cNvPr id="5" name="Freeform 5"/>
            <p:cNvSpPr/>
            <p:nvPr/>
          </p:nvSpPr>
          <p:spPr>
            <a:xfrm>
              <a:off x="0" y="0"/>
              <a:ext cx="13876401" cy="11358499"/>
            </a:xfrm>
            <a:custGeom>
              <a:avLst/>
              <a:gdLst/>
              <a:ahLst/>
              <a:cxnLst/>
              <a:rect l="l" t="t" r="r" b="b"/>
              <a:pathLst>
                <a:path w="13876401" h="11358499">
                  <a:moveTo>
                    <a:pt x="0" y="0"/>
                  </a:moveTo>
                  <a:lnTo>
                    <a:pt x="13876401" y="0"/>
                  </a:lnTo>
                  <a:lnTo>
                    <a:pt x="13876401" y="11358499"/>
                  </a:lnTo>
                  <a:lnTo>
                    <a:pt x="0" y="11358499"/>
                  </a:lnTo>
                  <a:lnTo>
                    <a:pt x="0" y="0"/>
                  </a:lnTo>
                  <a:close/>
                </a:path>
              </a:pathLst>
            </a:custGeom>
            <a:blipFill>
              <a:blip r:embed="rId4"/>
              <a:stretch>
                <a:fillRect/>
              </a:stretch>
            </a:blipFill>
          </p:spPr>
        </p:sp>
      </p:grpSp>
      <p:sp>
        <p:nvSpPr>
          <p:cNvPr id="6" name="TextBox 6"/>
          <p:cNvSpPr txBox="1"/>
          <p:nvPr/>
        </p:nvSpPr>
        <p:spPr>
          <a:xfrm>
            <a:off x="885530" y="-57150"/>
            <a:ext cx="7493994" cy="904875"/>
          </a:xfrm>
          <a:prstGeom prst="rect">
            <a:avLst/>
          </a:prstGeom>
        </p:spPr>
        <p:txBody>
          <a:bodyPr lIns="0" tIns="0" rIns="0" bIns="0" rtlCol="0" anchor="t">
            <a:spAutoFit/>
          </a:bodyPr>
          <a:lstStyle/>
          <a:p>
            <a:pPr algn="l">
              <a:lnSpc>
                <a:spcPts val="6298"/>
              </a:lnSpc>
            </a:pPr>
            <a:r>
              <a:rPr lang="en-US" sz="4498" b="1">
                <a:solidFill>
                  <a:srgbClr val="FFFFFF"/>
                </a:solidFill>
                <a:latin typeface="Open Sans Bold"/>
                <a:ea typeface="Open Sans Bold"/>
                <a:cs typeface="Open Sans Bold"/>
                <a:sym typeface="Open Sans Bold"/>
              </a:rPr>
              <a:t>3. Tập dữ liệu của bài toán</a:t>
            </a:r>
          </a:p>
        </p:txBody>
      </p:sp>
      <p:sp>
        <p:nvSpPr>
          <p:cNvPr id="7" name="TextBox 7"/>
          <p:cNvSpPr txBox="1"/>
          <p:nvPr/>
        </p:nvSpPr>
        <p:spPr>
          <a:xfrm>
            <a:off x="16223852" y="9645644"/>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Trang 9/28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1146</Words>
  <Application>Microsoft Office PowerPoint</Application>
  <PresentationFormat>Custom</PresentationFormat>
  <Paragraphs>142</Paragraphs>
  <Slides>28</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Open Sans</vt:lpstr>
      <vt:lpstr>Calibri</vt:lpstr>
      <vt:lpstr>Noto Sans</vt:lpstr>
      <vt:lpstr>Calibri (MS)</vt:lpstr>
      <vt:lpstr>Arial</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cụm khách hàng trong marketing BẰNG THUẬT TOÁN KMEANS CLUSTERING.pptx (1).pptx</dc:title>
  <cp:lastModifiedBy>Admin</cp:lastModifiedBy>
  <cp:revision>3</cp:revision>
  <dcterms:created xsi:type="dcterms:W3CDTF">2006-08-16T00:00:00Z</dcterms:created>
  <dcterms:modified xsi:type="dcterms:W3CDTF">2025-12-30T13:57:56Z</dcterms:modified>
  <dc:identifier>DAG8_Qip-Dg</dc:identifier>
</cp:coreProperties>
</file>